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</p:sldMasterIdLst>
  <p:notesMasterIdLst>
    <p:notesMasterId r:id="rId14"/>
  </p:notesMasterIdLst>
  <p:sldIdLst>
    <p:sldId id="318" r:id="rId5"/>
    <p:sldId id="330" r:id="rId6"/>
    <p:sldId id="331" r:id="rId7"/>
    <p:sldId id="334" r:id="rId8"/>
    <p:sldId id="332" r:id="rId9"/>
    <p:sldId id="335" r:id="rId10"/>
    <p:sldId id="336" r:id="rId11"/>
    <p:sldId id="337" r:id="rId12"/>
    <p:sldId id="328" r:id="rId13"/>
  </p:sldIdLst>
  <p:sldSz cx="9144000" cy="6858000" type="screen4x3"/>
  <p:notesSz cx="6873875" cy="100631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CC"/>
    <a:srgbClr val="FF7C80"/>
    <a:srgbClr val="FF66FF"/>
    <a:srgbClr val="008000"/>
    <a:srgbClr val="66FF66"/>
    <a:srgbClr val="6699FF"/>
    <a:srgbClr val="00FFFF"/>
    <a:srgbClr val="FFFF66"/>
    <a:srgbClr val="0099FF"/>
    <a:srgbClr val="FF505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56" autoAdjust="0"/>
    <p:restoredTop sz="79882" autoAdjust="0"/>
  </p:normalViewPr>
  <p:slideViewPr>
    <p:cSldViewPr>
      <p:cViewPr varScale="1">
        <p:scale>
          <a:sx n="90" d="100"/>
          <a:sy n="90" d="100"/>
        </p:scale>
        <p:origin x="-5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702" y="-132"/>
      </p:cViewPr>
      <p:guideLst>
        <p:guide orient="horz" pos="3169"/>
        <p:guide pos="2165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679" cy="503158"/>
          </a:xfrm>
          <a:prstGeom prst="rect">
            <a:avLst/>
          </a:prstGeom>
        </p:spPr>
        <p:txBody>
          <a:bodyPr vert="horz" lIns="96780" tIns="48390" rIns="96780" bIns="48390" rtlCol="0"/>
          <a:lstStyle>
            <a:lvl1pPr algn="l">
              <a:defRPr sz="13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3605" y="0"/>
            <a:ext cx="2978679" cy="503158"/>
          </a:xfrm>
          <a:prstGeom prst="rect">
            <a:avLst/>
          </a:prstGeom>
        </p:spPr>
        <p:txBody>
          <a:bodyPr vert="horz" lIns="96780" tIns="48390" rIns="96780" bIns="48390" rtlCol="0"/>
          <a:lstStyle>
            <a:lvl1pPr algn="r">
              <a:defRPr sz="1300"/>
            </a:lvl1pPr>
          </a:lstStyle>
          <a:p>
            <a:fld id="{CEABF2B2-0DCB-45FB-94A5-5E27130E44E2}" type="datetimeFigureOut">
              <a:rPr lang="en-US" smtClean="0"/>
              <a:pPr/>
              <a:t>12/15/2008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54063"/>
            <a:ext cx="5032375" cy="3775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780" tIns="48390" rIns="96780" bIns="4839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780003"/>
            <a:ext cx="5499100" cy="4528423"/>
          </a:xfrm>
          <a:prstGeom prst="rect">
            <a:avLst/>
          </a:prstGeom>
        </p:spPr>
        <p:txBody>
          <a:bodyPr vert="horz" lIns="96780" tIns="48390" rIns="96780" bIns="4839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8258"/>
            <a:ext cx="2978679" cy="503158"/>
          </a:xfrm>
          <a:prstGeom prst="rect">
            <a:avLst/>
          </a:prstGeom>
        </p:spPr>
        <p:txBody>
          <a:bodyPr vert="horz" lIns="96780" tIns="48390" rIns="96780" bIns="48390" rtlCol="0" anchor="b"/>
          <a:lstStyle>
            <a:lvl1pPr algn="l">
              <a:defRPr sz="13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3605" y="9558258"/>
            <a:ext cx="2978679" cy="503158"/>
          </a:xfrm>
          <a:prstGeom prst="rect">
            <a:avLst/>
          </a:prstGeom>
        </p:spPr>
        <p:txBody>
          <a:bodyPr vert="horz" lIns="96780" tIns="48390" rIns="96780" bIns="48390" rtlCol="0" anchor="b"/>
          <a:lstStyle>
            <a:lvl1pPr algn="r">
              <a:defRPr sz="1300"/>
            </a:lvl1pPr>
          </a:lstStyle>
          <a:p>
            <a:fld id="{D05EC216-1DF5-4D55-A217-5E7E711D19B4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DN Intr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5" descr="TechRD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39" y="-32825"/>
            <a:ext cx="9116461" cy="2653562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smtClean="0"/>
              <a:t>Discover, Master, Influence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AU" smtClean="0"/>
              <a:t>Slide </a:t>
            </a:r>
            <a:fld id="{DB15646E-32B4-4FE0-ABDE-6372DE2A5A10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3124200" y="642146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0" i="1" u="none" strike="noStrike" kern="1200" cap="none" spc="0" normalizeH="0" baseline="0" noProof="0" smtClean="0">
                <a:ln>
                  <a:noFill/>
                </a:ln>
                <a:solidFill>
                  <a:srgbClr val="CEE9B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Discover, Master, Influence</a:t>
            </a:r>
            <a:endParaRPr kumimoji="0" lang="en-AU" sz="1200" b="0" i="1" u="none" strike="noStrike" kern="1200" cap="none" spc="0" normalizeH="0" baseline="0" noProof="0" dirty="0">
              <a:ln>
                <a:noFill/>
              </a:ln>
              <a:solidFill>
                <a:srgbClr val="CEE9B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6553200" y="64214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15646E-32B4-4FE0-ABDE-6372DE2A5A10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srgbClr val="CEE9B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srgbClr val="CEE9B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976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928802"/>
            <a:ext cx="5111750" cy="419736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071810"/>
            <a:ext cx="3008313" cy="305435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Discover, Master, Influence</a:t>
            </a: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dirty="0" smtClean="0"/>
              <a:t>Slide </a:t>
            </a:r>
            <a:fld id="{DB15646E-32B4-4FE0-ABDE-6372DE2A5A10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929198"/>
            <a:ext cx="5486400" cy="4381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428735"/>
            <a:ext cx="5486400" cy="35004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Discover, Master, Influence</a:t>
            </a: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dirty="0" smtClean="0"/>
              <a:t>Slide </a:t>
            </a:r>
            <a:fld id="{DB15646E-32B4-4FE0-ABDE-6372DE2A5A10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DN Conclu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smtClean="0"/>
              <a:t>Discover, Master, Influence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AU" smtClean="0"/>
              <a:t>Slide </a:t>
            </a:r>
            <a:fld id="{DB15646E-32B4-4FE0-ABDE-6372DE2A5A10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5" name="Content Placeholder 5" descr="TechRD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39" y="-32825"/>
            <a:ext cx="9116461" cy="2653562"/>
          </a:xfrm>
          <a:prstGeom prst="rect">
            <a:avLst/>
          </a:prstGeom>
        </p:spPr>
      </p:pic>
      <p:sp>
        <p:nvSpPr>
          <p:cNvPr id="6" name="Footer Placeholder 3"/>
          <p:cNvSpPr txBox="1">
            <a:spLocks/>
          </p:cNvSpPr>
          <p:nvPr/>
        </p:nvSpPr>
        <p:spPr>
          <a:xfrm>
            <a:off x="3124200" y="642146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0" i="1" u="none" strike="noStrike" kern="1200" cap="none" spc="0" normalizeH="0" baseline="0" noProof="0" smtClean="0">
                <a:ln>
                  <a:noFill/>
                </a:ln>
                <a:solidFill>
                  <a:srgbClr val="CEE9B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Discover, Master, Influence</a:t>
            </a:r>
            <a:endParaRPr kumimoji="0" lang="en-AU" sz="1200" b="0" i="1" u="none" strike="noStrike" kern="1200" cap="none" spc="0" normalizeH="0" baseline="0" noProof="0" dirty="0">
              <a:ln>
                <a:noFill/>
              </a:ln>
              <a:solidFill>
                <a:srgbClr val="CEE9B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6553200" y="64214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15646E-32B4-4FE0-ABDE-6372DE2A5A10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srgbClr val="CEE9B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srgbClr val="CEE9B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Discover, Master, Influence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dirty="0" smtClean="0"/>
              <a:t>Slide </a:t>
            </a:r>
            <a:fld id="{DB15646E-32B4-4FE0-ABDE-6372DE2A5A10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824195"/>
            <a:ext cx="4114800" cy="461665"/>
          </a:xfrm>
          <a:gradFill>
            <a:gsLst>
              <a:gs pos="50000">
                <a:schemeClr val="tx1">
                  <a:lumMod val="95000"/>
                  <a:lumOff val="5000"/>
                </a:schemeClr>
              </a:gs>
              <a:gs pos="100000">
                <a:schemeClr val="bg1">
                  <a:alpha val="0"/>
                </a:schemeClr>
              </a:gs>
            </a:gsLst>
            <a:lin ang="10800000" scaled="0"/>
          </a:gradFill>
        </p:spPr>
        <p:txBody>
          <a:bodyPr wrap="square">
            <a:spAutoFit/>
          </a:bodyPr>
          <a:lstStyle>
            <a:lvl1pPr algn="r">
              <a:defRPr sz="2400" b="1">
                <a:solidFill>
                  <a:srgbClr val="CEE9B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200" b="1">
                <a:solidFill>
                  <a:srgbClr val="CEE9B1"/>
                </a:solidFill>
              </a:defRPr>
            </a:lvl1pPr>
            <a:lvl2pPr>
              <a:defRPr sz="2000">
                <a:solidFill>
                  <a:srgbClr val="CEE9B1"/>
                </a:solidFill>
              </a:defRPr>
            </a:lvl2pPr>
            <a:lvl3pPr>
              <a:defRPr sz="2000" i="1">
                <a:solidFill>
                  <a:srgbClr val="CEE9B1"/>
                </a:solidFill>
              </a:defRPr>
            </a:lvl3pPr>
            <a:lvl4pPr>
              <a:defRPr i="1"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 i="1"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EE9B1"/>
                </a:solidFill>
              </a:defRPr>
            </a:lvl1pPr>
          </a:lstStyle>
          <a:p>
            <a:r>
              <a:rPr lang="en-AU" smtClean="0"/>
              <a:t>Discover, Master, Influence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EE9B1"/>
                </a:solidFill>
              </a:defRPr>
            </a:lvl1pPr>
          </a:lstStyle>
          <a:p>
            <a:r>
              <a:rPr lang="en-AU" dirty="0" smtClean="0"/>
              <a:t>Slide </a:t>
            </a:r>
            <a:fld id="{DB15646E-32B4-4FE0-ABDE-6372DE2A5A10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Discover, Master, Influence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dirty="0" smtClean="0"/>
              <a:t>Slide </a:t>
            </a:r>
            <a:fld id="{DB15646E-32B4-4FE0-ABDE-6372DE2A5A10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Discover, Master, Influence</a:t>
            </a: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dirty="0" smtClean="0"/>
              <a:t>Slide </a:t>
            </a:r>
            <a:fld id="{DB15646E-32B4-4FE0-ABDE-6372DE2A5A10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Discover, Master, Influence</a:t>
            </a:r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dirty="0" smtClean="0"/>
              <a:t>Slide </a:t>
            </a:r>
            <a:fld id="{DB15646E-32B4-4FE0-ABDE-6372DE2A5A10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8619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Discover, Master, Influence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dirty="0" smtClean="0"/>
              <a:t>Slide </a:t>
            </a:r>
            <a:fld id="{DB15646E-32B4-4FE0-ABDE-6372DE2A5A10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Discover, Master, Influence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dirty="0" smtClean="0"/>
              <a:t>Slide </a:t>
            </a:r>
            <a:fld id="{DB15646E-32B4-4FE0-ABDE-6372DE2A5A10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A0A0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dea-for-lighter-metalic-1V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-24"/>
            <a:ext cx="9143999" cy="260698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2146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i="1">
                <a:solidFill>
                  <a:srgbClr val="CEE9B1"/>
                </a:solidFill>
              </a:defRPr>
            </a:lvl1pPr>
          </a:lstStyle>
          <a:p>
            <a:r>
              <a:rPr lang="en-AU" dirty="0" smtClean="0"/>
              <a:t>Discover, Master, Influence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214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EE9B1"/>
                </a:solidFill>
              </a:defRPr>
            </a:lvl1pPr>
          </a:lstStyle>
          <a:p>
            <a:r>
              <a:rPr lang="en-AU" dirty="0" smtClean="0"/>
              <a:t>Slide </a:t>
            </a:r>
            <a:fld id="{DB15646E-32B4-4FE0-ABDE-6372DE2A5A10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8" name="Picture 7" descr="Bottom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9" y="6286520"/>
            <a:ext cx="9143966" cy="106463"/>
          </a:xfrm>
          <a:prstGeom prst="rect">
            <a:avLst/>
          </a:prstGeom>
        </p:spPr>
      </p:pic>
      <p:pic>
        <p:nvPicPr>
          <p:cNvPr id="9" name="Picture 8" descr="RightMargin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017048" y="0"/>
            <a:ext cx="126984" cy="6286519"/>
          </a:xfrm>
          <a:prstGeom prst="rect">
            <a:avLst/>
          </a:prstGeom>
        </p:spPr>
      </p:pic>
      <p:pic>
        <p:nvPicPr>
          <p:cNvPr id="10" name="Picture 9" descr="Gold_Partner_rgb.png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42844" y="6427434"/>
            <a:ext cx="785818" cy="41768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CEE9B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CEE9B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CEE9B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CEE9B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CEE9B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CEE9B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David.Burela@readify.ne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786058"/>
            <a:ext cx="85725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4000" b="1" dirty="0" smtClean="0">
                <a:solidFill>
                  <a:srgbClr val="CEE9B1"/>
                </a:solidFill>
                <a:latin typeface="+mj-lt"/>
              </a:rPr>
              <a:t>Windows </a:t>
            </a:r>
            <a:r>
              <a:rPr lang="en-AU" sz="4000" b="1" dirty="0" smtClean="0">
                <a:solidFill>
                  <a:srgbClr val="CEE9B1"/>
                </a:solidFill>
                <a:latin typeface="+mj-lt"/>
              </a:rPr>
              <a:t>Workflow Foundation</a:t>
            </a:r>
            <a:endParaRPr lang="en-AU" sz="4000" b="1" dirty="0" smtClean="0">
              <a:solidFill>
                <a:srgbClr val="CEE9B1"/>
              </a:solidFill>
              <a:latin typeface="+mj-lt"/>
            </a:endParaRPr>
          </a:p>
          <a:p>
            <a:pPr algn="r"/>
            <a:r>
              <a:rPr lang="en-AU" sz="2800" dirty="0" smtClean="0">
                <a:solidFill>
                  <a:srgbClr val="CEE9B1"/>
                </a:solidFill>
                <a:latin typeface="+mj-lt"/>
              </a:rPr>
              <a:t>David Burela</a:t>
            </a:r>
          </a:p>
          <a:p>
            <a:pPr algn="r"/>
            <a:r>
              <a:rPr lang="en-AU" sz="2800" i="1" dirty="0" smtClean="0">
                <a:solidFill>
                  <a:srgbClr val="CEE9B1"/>
                </a:solidFill>
                <a:latin typeface="+mj-lt"/>
              </a:rPr>
              <a:t>Senior Developer, Readify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is </a:t>
            </a:r>
            <a:r>
              <a:rPr lang="en-AU" dirty="0" smtClean="0"/>
              <a:t>WF?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Stands for Windows </a:t>
            </a:r>
            <a:r>
              <a:rPr lang="en-AU" dirty="0" smtClean="0"/>
              <a:t>Workflow Foundation (not WWF….)</a:t>
            </a:r>
            <a:endParaRPr lang="en-AU" dirty="0" smtClean="0"/>
          </a:p>
          <a:p>
            <a:r>
              <a:rPr lang="en-AU" dirty="0" smtClean="0"/>
              <a:t>One of the 4 pillars of .NET 3.0</a:t>
            </a:r>
          </a:p>
          <a:p>
            <a:r>
              <a:rPr lang="en-AU" dirty="0" smtClean="0"/>
              <a:t>Way to declaratively create “workflows” that can be hosted in applications</a:t>
            </a:r>
            <a:endParaRPr lang="en-A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84506" y="3209922"/>
            <a:ext cx="2771775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Sequential</a:t>
            </a:r>
          </a:p>
          <a:p>
            <a:pPr lvl="1"/>
            <a:r>
              <a:rPr lang="en-AU" dirty="0" smtClean="0"/>
              <a:t>Starts at the top. Flows downwards</a:t>
            </a:r>
          </a:p>
          <a:p>
            <a:pPr lvl="1"/>
            <a:r>
              <a:rPr lang="en-AU" dirty="0" smtClean="0"/>
              <a:t>Production line</a:t>
            </a:r>
          </a:p>
          <a:p>
            <a:pPr lvl="1"/>
            <a:endParaRPr lang="en-AU" dirty="0" smtClean="0"/>
          </a:p>
          <a:p>
            <a:r>
              <a:rPr lang="en-AU" dirty="0" smtClean="0"/>
              <a:t>State machine</a:t>
            </a:r>
          </a:p>
          <a:p>
            <a:pPr lvl="1"/>
            <a:r>
              <a:rPr lang="en-AU" dirty="0" smtClean="0"/>
              <a:t>Goes from one “state” to another</a:t>
            </a:r>
          </a:p>
          <a:p>
            <a:pPr lvl="1"/>
            <a:r>
              <a:rPr lang="en-AU" dirty="0" smtClean="0"/>
              <a:t>Document management system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Workflow types</a:t>
            </a:r>
            <a:endParaRPr lang="en-AU" dirty="0"/>
          </a:p>
        </p:txBody>
      </p:sp>
      <p:pic>
        <p:nvPicPr>
          <p:cNvPr id="1026" name="Picture 2" descr="http://i.msdn.microsoft.com/cc163281.fig11_L(en-us)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22662" y="1274733"/>
            <a:ext cx="5440437" cy="5491215"/>
          </a:xfrm>
          <a:prstGeom prst="snip2Diag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440" y="1384272"/>
            <a:ext cx="2943225" cy="50863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Hosting WF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Workflows can be hosted in any </a:t>
            </a:r>
            <a:r>
              <a:rPr lang="en-AU" dirty="0" err="1" smtClean="0"/>
              <a:t>.Net</a:t>
            </a:r>
            <a:r>
              <a:rPr lang="en-AU" dirty="0" smtClean="0"/>
              <a:t> app</a:t>
            </a:r>
          </a:p>
          <a:p>
            <a:pPr lvl="1"/>
            <a:r>
              <a:rPr lang="en-AU" dirty="0" smtClean="0"/>
              <a:t>Console, </a:t>
            </a:r>
            <a:r>
              <a:rPr lang="en-AU" dirty="0" err="1" smtClean="0"/>
              <a:t>winforms</a:t>
            </a:r>
            <a:r>
              <a:rPr lang="en-AU" dirty="0" smtClean="0"/>
              <a:t>, WPF, </a:t>
            </a:r>
            <a:r>
              <a:rPr lang="en-AU" dirty="0" err="1" smtClean="0"/>
              <a:t>ASP.Net</a:t>
            </a:r>
            <a:endParaRPr lang="en-AU" dirty="0" smtClean="0"/>
          </a:p>
          <a:p>
            <a:r>
              <a:rPr lang="en-AU" dirty="0" smtClean="0"/>
              <a:t>Integration into other Microsoft tech</a:t>
            </a:r>
          </a:p>
          <a:p>
            <a:pPr lvl="1"/>
            <a:r>
              <a:rPr lang="en-AU" dirty="0" err="1" smtClean="0"/>
              <a:t>Sharepoint</a:t>
            </a:r>
            <a:endParaRPr lang="en-AU" dirty="0" smtClean="0"/>
          </a:p>
          <a:p>
            <a:pPr lvl="1"/>
            <a:r>
              <a:rPr lang="en-AU" dirty="0" err="1" smtClean="0"/>
              <a:t>Biztalk</a:t>
            </a:r>
            <a:endParaRPr lang="en-AU" dirty="0" smtClean="0"/>
          </a:p>
          <a:p>
            <a:pPr lvl="1"/>
            <a:r>
              <a:rPr lang="en-AU" dirty="0" smtClean="0"/>
              <a:t>WCF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Hamburger Construction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Demo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Scheduler service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err="1" smtClean="0"/>
              <a:t>DefaultWorkflowSchedulerService</a:t>
            </a:r>
            <a:endParaRPr lang="en-AU" dirty="0" smtClean="0"/>
          </a:p>
          <a:p>
            <a:pPr lvl="1"/>
            <a:r>
              <a:rPr lang="en-AU" dirty="0" smtClean="0"/>
              <a:t>Asynchronous scheduling of workflow </a:t>
            </a:r>
            <a:r>
              <a:rPr lang="en-AU" dirty="0" smtClean="0"/>
              <a:t>instances</a:t>
            </a:r>
          </a:p>
          <a:p>
            <a:pPr lvl="1"/>
            <a:r>
              <a:rPr lang="en-AU" dirty="0" smtClean="0"/>
              <a:t>(Client hosting)</a:t>
            </a:r>
            <a:endParaRPr lang="en-AU" dirty="0" smtClean="0"/>
          </a:p>
          <a:p>
            <a:r>
              <a:rPr lang="en-AU" dirty="0" err="1" smtClean="0"/>
              <a:t>ManualWorkflowScheduler</a:t>
            </a:r>
            <a:r>
              <a:rPr lang="en-AU" dirty="0" smtClean="0"/>
              <a:t> Service</a:t>
            </a:r>
          </a:p>
          <a:p>
            <a:pPr lvl="1"/>
            <a:r>
              <a:rPr lang="en-AU" dirty="0" smtClean="0"/>
              <a:t>Synchronous scheduling</a:t>
            </a:r>
          </a:p>
          <a:p>
            <a:pPr lvl="1"/>
            <a:r>
              <a:rPr lang="en-AU" dirty="0" smtClean="0"/>
              <a:t>(Server hosting)</a:t>
            </a:r>
            <a:endParaRPr lang="en-AU" dirty="0" smtClean="0"/>
          </a:p>
          <a:p>
            <a:r>
              <a:rPr lang="en-AU" dirty="0" smtClean="0"/>
              <a:t>Choosing scheduler service is important</a:t>
            </a:r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Persistence Service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Persistent Services are used to persist state about a Workflow instance</a:t>
            </a:r>
          </a:p>
          <a:p>
            <a:r>
              <a:rPr lang="en-AU" dirty="0" smtClean="0"/>
              <a:t>The Workflow runtime engine determines when persistence should occur</a:t>
            </a:r>
          </a:p>
          <a:p>
            <a:endParaRPr lang="en-AU" dirty="0" smtClean="0"/>
          </a:p>
          <a:p>
            <a:r>
              <a:rPr lang="en-AU" dirty="0" smtClean="0"/>
              <a:t>Protects against power loss, etc.</a:t>
            </a:r>
          </a:p>
          <a:p>
            <a:r>
              <a:rPr lang="en-AU" dirty="0" smtClean="0"/>
              <a:t>Reduces memory footprint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Versioning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Massive pain point</a:t>
            </a:r>
          </a:p>
          <a:p>
            <a:r>
              <a:rPr lang="en-AU" dirty="0" smtClean="0"/>
              <a:t>Persistence problems</a:t>
            </a:r>
          </a:p>
          <a:p>
            <a:r>
              <a:rPr lang="en-AU" dirty="0" smtClean="0"/>
              <a:t>Changing code in an activity may be fine</a:t>
            </a:r>
          </a:p>
          <a:p>
            <a:r>
              <a:rPr lang="en-AU" dirty="0" smtClean="0"/>
              <a:t>Restructuring will come up against problems</a:t>
            </a:r>
          </a:p>
          <a:p>
            <a:endParaRPr lang="en-AU" dirty="0" smtClean="0"/>
          </a:p>
          <a:p>
            <a:r>
              <a:rPr lang="en-AU" dirty="0" smtClean="0"/>
              <a:t>Research on the web!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786058"/>
            <a:ext cx="857256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4000" b="1" dirty="0" smtClean="0">
                <a:solidFill>
                  <a:srgbClr val="CEE9B1"/>
                </a:solidFill>
                <a:latin typeface="+mn-lt"/>
              </a:rPr>
              <a:t>A Readify Developer Network session</a:t>
            </a:r>
          </a:p>
          <a:p>
            <a:pPr algn="r"/>
            <a:r>
              <a:rPr lang="en-AU" sz="2800" dirty="0" smtClean="0">
                <a:solidFill>
                  <a:srgbClr val="CEE9B1"/>
                </a:solidFill>
                <a:latin typeface="+mn-lt"/>
              </a:rPr>
              <a:t>By David Burela, </a:t>
            </a:r>
            <a:r>
              <a:rPr lang="en-AU" sz="2800" i="1" dirty="0" smtClean="0">
                <a:solidFill>
                  <a:srgbClr val="CEE9B1"/>
                </a:solidFill>
                <a:latin typeface="+mn-lt"/>
              </a:rPr>
              <a:t>Senior Developer, Readify</a:t>
            </a:r>
          </a:p>
          <a:p>
            <a:pPr algn="r"/>
            <a:endParaRPr lang="en-AU" sz="2800" i="1" dirty="0" smtClean="0">
              <a:solidFill>
                <a:srgbClr val="CEE9B1"/>
              </a:solidFill>
              <a:latin typeface="+mn-lt"/>
            </a:endParaRPr>
          </a:p>
          <a:p>
            <a:pPr algn="r"/>
            <a:r>
              <a:rPr lang="en-AU" sz="2800" b="1" dirty="0" smtClean="0">
                <a:solidFill>
                  <a:srgbClr val="CEE9B1"/>
                </a:solidFill>
                <a:latin typeface="+mn-lt"/>
              </a:rPr>
              <a:t>Email Address:	               </a:t>
            </a:r>
            <a:r>
              <a:rPr lang="en-AU" sz="2800" dirty="0" smtClean="0">
                <a:solidFill>
                  <a:srgbClr val="CEE9B1"/>
                </a:solidFill>
                <a:latin typeface="+mn-lt"/>
                <a:hlinkClick r:id="rId2"/>
              </a:rPr>
              <a:t>David.Burela@readify.net</a:t>
            </a:r>
            <a:endParaRPr lang="en-AU" sz="2800" dirty="0" smtClean="0">
              <a:solidFill>
                <a:srgbClr val="CEE9B1"/>
              </a:solidFill>
              <a:latin typeface="+mn-lt"/>
            </a:endParaRPr>
          </a:p>
          <a:p>
            <a:pPr algn="r"/>
            <a:r>
              <a:rPr lang="en-AU" sz="2800" b="1" dirty="0" smtClean="0">
                <a:solidFill>
                  <a:srgbClr val="CEE9B1"/>
                </a:solidFill>
                <a:latin typeface="+mn-lt"/>
              </a:rPr>
              <a:t>Resources on Blog:      </a:t>
            </a:r>
            <a:r>
              <a:rPr lang="en-AU" sz="2800" dirty="0" smtClean="0">
                <a:solidFill>
                  <a:srgbClr val="CEE9B1"/>
                </a:solidFill>
                <a:latin typeface="+mn-lt"/>
              </a:rPr>
              <a:t>http://DavidBurela.wordpress.com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Mockup">
  <a:themeElements>
    <a:clrScheme name="RDN Dark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758C5A"/>
      </a:accent3>
      <a:accent4>
        <a:srgbClr val="C3CFB5"/>
      </a:accent4>
      <a:accent5>
        <a:srgbClr val="E1D5A3"/>
      </a:accent5>
      <a:accent6>
        <a:srgbClr val="AE9638"/>
      </a:accent6>
      <a:hlink>
        <a:srgbClr val="C2CEB2"/>
      </a:hlink>
      <a:folHlink>
        <a:srgbClr val="C2CE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F5B48C9AB7EE40A4622244E606CFD7" ma:contentTypeVersion="0" ma:contentTypeDescription="Create a new document." ma:contentTypeScope="" ma:versionID="e16cc88c2563dba11ac89c6e7ca88b44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01A77E50-7A8F-4A22-9B46-63A759DDC94B}">
  <ds:schemaRefs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EA94470C-03EA-401E-8E65-B53B6BE60E1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B04E9AE-7749-4304-882A-37A5FF3BDB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RDN Dark Template</Template>
  <TotalTime>16911</TotalTime>
  <Words>196</Words>
  <Application>Microsoft PowerPoint</Application>
  <PresentationFormat>On-screen Show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PresentationMockup</vt:lpstr>
      <vt:lpstr>Slide 1</vt:lpstr>
      <vt:lpstr>What is WF?</vt:lpstr>
      <vt:lpstr>Workflow types</vt:lpstr>
      <vt:lpstr>Hosting WF</vt:lpstr>
      <vt:lpstr>Hamburger Construction</vt:lpstr>
      <vt:lpstr>Scheduler service</vt:lpstr>
      <vt:lpstr>Persistence Service</vt:lpstr>
      <vt:lpstr>Versioning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Padgett</dc:creator>
  <cp:lastModifiedBy>dave</cp:lastModifiedBy>
  <cp:revision>304</cp:revision>
  <cp:lastPrinted>1601-01-01T00:00:00Z</cp:lastPrinted>
  <dcterms:created xsi:type="dcterms:W3CDTF">1601-01-01T00:00:00Z</dcterms:created>
  <dcterms:modified xsi:type="dcterms:W3CDTF">2008-12-14T14:35:51Z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0x010100B2F5B48C9AB7EE40A4622244E606CFD7</vt:lpwstr>
  </property>
  <property fmtid="{D5CDD505-2E9C-101B-9397-08002B2CF9AE}" pid="3" name="xd_Signature">
    <vt:bool>false</vt:bool>
  </property>
  <property fmtid="{D5CDD505-2E9C-101B-9397-08002B2CF9AE}" pid="4" name="TemplateUrl">
    <vt:lpwstr/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</Properties>
</file>