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80" r:id="rId4"/>
    <p:sldId id="259" r:id="rId5"/>
    <p:sldId id="257" r:id="rId6"/>
    <p:sldId id="258" r:id="rId7"/>
    <p:sldId id="263" r:id="rId8"/>
    <p:sldId id="311" r:id="rId9"/>
    <p:sldId id="312" r:id="rId10"/>
    <p:sldId id="305" r:id="rId11"/>
    <p:sldId id="262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90" r:id="rId24"/>
    <p:sldId id="291" r:id="rId25"/>
    <p:sldId id="287" r:id="rId26"/>
    <p:sldId id="288" r:id="rId27"/>
    <p:sldId id="289" r:id="rId28"/>
    <p:sldId id="297" r:id="rId29"/>
    <p:sldId id="294" r:id="rId30"/>
    <p:sldId id="313" r:id="rId31"/>
    <p:sldId id="295" r:id="rId32"/>
    <p:sldId id="306" r:id="rId33"/>
    <p:sldId id="307" r:id="rId34"/>
    <p:sldId id="296" r:id="rId35"/>
    <p:sldId id="299" r:id="rId36"/>
    <p:sldId id="314" r:id="rId37"/>
    <p:sldId id="308" r:id="rId38"/>
    <p:sldId id="309" r:id="rId39"/>
    <p:sldId id="298" r:id="rId40"/>
    <p:sldId id="292" r:id="rId41"/>
    <p:sldId id="303" r:id="rId42"/>
    <p:sldId id="283" r:id="rId43"/>
    <p:sldId id="284" r:id="rId44"/>
    <p:sldId id="310" r:id="rId45"/>
    <p:sldId id="293" r:id="rId46"/>
    <p:sldId id="285" r:id="rId47"/>
    <p:sldId id="279" r:id="rId48"/>
    <p:sldId id="281" r:id="rId49"/>
    <p:sldId id="282" r:id="rId50"/>
    <p:sldId id="286" r:id="rId51"/>
    <p:sldId id="316" r:id="rId52"/>
    <p:sldId id="300" r:id="rId53"/>
    <p:sldId id="30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28/05/2011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662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28/05/2011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645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28/05/2011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53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28/05/2011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350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28/05/2011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16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28/05/2011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884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28/05/2011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82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28/05/2011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62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28/05/2011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42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28/05/2011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35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28/05/2011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281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042C8-D03B-4B3F-9EFF-EBCEEEB14165}" type="datetimeFigureOut">
              <a:rPr lang="en-AU" smtClean="0"/>
              <a:t>28/05/2011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45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selminutes.com/default.aspx?showID=25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tortoisehg.bitbucket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bucket.org/FunnelWeb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nuget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html5.validator.nu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31862/elmah.axd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766610/how-to-get-elmah-to-work-with-asp-net-mvc-handleerror-attribute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New development workflow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AU" dirty="0" smtClean="0"/>
              <a:t>@</a:t>
            </a:r>
            <a:r>
              <a:rPr lang="en-AU" dirty="0" err="1" smtClean="0"/>
              <a:t>DavidBurela</a:t>
            </a:r>
            <a:endParaRPr lang="en-AU" dirty="0" smtClean="0"/>
          </a:p>
          <a:p>
            <a:pPr algn="l"/>
            <a:r>
              <a:rPr lang="en-AU" dirty="0" smtClean="0"/>
              <a:t>Senior Consultant</a:t>
            </a:r>
            <a:br>
              <a:rPr lang="en-AU" dirty="0" smtClean="0"/>
            </a:br>
            <a:r>
              <a:rPr lang="en-AU" dirty="0" err="1" smtClean="0"/>
              <a:t>Hazaa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45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Git Vs. Mercurial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Eric Sink on Distributed Version Control </a:t>
            </a:r>
            <a:r>
              <a:rPr lang="en-AU" i="1" dirty="0" smtClean="0"/>
              <a:t>Systems</a:t>
            </a:r>
            <a:r>
              <a:rPr lang="en-AU" dirty="0" smtClean="0"/>
              <a:t> </a:t>
            </a:r>
            <a:r>
              <a:rPr lang="en-AU" dirty="0">
                <a:hlinkClick r:id="rId2"/>
              </a:rPr>
              <a:t>http://www.hanselminutes.com/default.aspx?showID=250</a:t>
            </a:r>
            <a:endParaRPr lang="en-AU" dirty="0" smtClean="0"/>
          </a:p>
          <a:p>
            <a:r>
              <a:rPr lang="en-AU" dirty="0" smtClean="0"/>
              <a:t>Summary:</a:t>
            </a:r>
            <a:br>
              <a:rPr lang="en-AU" dirty="0" smtClean="0"/>
            </a:br>
            <a:r>
              <a:rPr lang="en-AU" dirty="0" smtClean="0"/>
              <a:t>Git is more </a:t>
            </a:r>
            <a:r>
              <a:rPr lang="en-AU" dirty="0" err="1" smtClean="0"/>
              <a:t>linux</a:t>
            </a:r>
            <a:r>
              <a:rPr lang="en-AU" dirty="0" smtClean="0"/>
              <a:t> focused</a:t>
            </a:r>
            <a:br>
              <a:rPr lang="en-AU" dirty="0" smtClean="0"/>
            </a:br>
            <a:r>
              <a:rPr lang="en-AU" dirty="0" smtClean="0"/>
              <a:t>Mercurial good for Windows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36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Command line vs. graphical</a:t>
            </a:r>
          </a:p>
          <a:p>
            <a:r>
              <a:rPr lang="en-AU" dirty="0" smtClean="0">
                <a:hlinkClick r:id="rId2"/>
              </a:rPr>
              <a:t>http</a:t>
            </a:r>
            <a:r>
              <a:rPr lang="en-AU" dirty="0">
                <a:hlinkClick r:id="rId2"/>
              </a:rPr>
              <a:t>://tortoisehg.bitbucket.org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Mercurial runtime</a:t>
            </a:r>
          </a:p>
          <a:p>
            <a:pPr lvl="1"/>
            <a:r>
              <a:rPr lang="en-AU" dirty="0" smtClean="0"/>
              <a:t>Explorer add-in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17" y="2996951"/>
            <a:ext cx="5132683" cy="38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71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/>
              <a:t>Animals</a:t>
            </a:r>
          </a:p>
          <a:p>
            <a:pPr marL="0" indent="0">
              <a:buNone/>
            </a:pPr>
            <a:r>
              <a:rPr lang="en-AU" dirty="0"/>
              <a:t>cat</a:t>
            </a:r>
          </a:p>
          <a:p>
            <a:pPr marL="0" indent="0">
              <a:buNone/>
            </a:pPr>
            <a:r>
              <a:rPr lang="en-AU" dirty="0"/>
              <a:t>dog</a:t>
            </a:r>
          </a:p>
          <a:p>
            <a:pPr marL="0" indent="0">
              <a:buNone/>
            </a:pPr>
            <a:r>
              <a:rPr lang="en-AU" dirty="0" err="1"/>
              <a:t>dolpin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salmon</a:t>
            </a:r>
          </a:p>
          <a:p>
            <a:pPr marL="0" indent="0">
              <a:buNone/>
            </a:pPr>
            <a:r>
              <a:rPr lang="en-AU" dirty="0"/>
              <a:t>parrot</a:t>
            </a:r>
          </a:p>
          <a:p>
            <a:pPr marL="0" indent="0">
              <a:buNone/>
            </a:pPr>
            <a:r>
              <a:rPr lang="en-AU" dirty="0" smtClean="0"/>
              <a:t>Kiwi</a:t>
            </a:r>
          </a:p>
          <a:p>
            <a:pPr marL="0" indent="0">
              <a:buNone/>
            </a:pPr>
            <a:r>
              <a:rPr lang="en-AU" i="1" dirty="0" smtClean="0"/>
              <a:t>(new line)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4726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Add categories</a:t>
            </a:r>
          </a:p>
          <a:p>
            <a:r>
              <a:rPr lang="en-AU" dirty="0" smtClean="0"/>
              <a:t>Mammals</a:t>
            </a:r>
          </a:p>
          <a:p>
            <a:r>
              <a:rPr lang="en-AU" dirty="0" smtClean="0"/>
              <a:t>Non-mammals</a:t>
            </a:r>
          </a:p>
          <a:p>
            <a:endParaRPr lang="en-AU" dirty="0"/>
          </a:p>
          <a:p>
            <a:r>
              <a:rPr lang="en-AU" dirty="0" smtClean="0"/>
              <a:t>KDiff3</a:t>
            </a:r>
          </a:p>
        </p:txBody>
      </p:sp>
    </p:spTree>
    <p:extLst>
      <p:ext uri="{BB962C8B-B14F-4D97-AF65-F5344CB8AC3E}">
        <p14:creationId xmlns:p14="http://schemas.microsoft.com/office/powerpoint/2010/main" val="23530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Change categories</a:t>
            </a:r>
            <a:endParaRPr lang="en-AU" dirty="0" smtClean="0"/>
          </a:p>
          <a:p>
            <a:r>
              <a:rPr lang="en-AU" dirty="0" smtClean="0"/>
              <a:t>4 legged</a:t>
            </a:r>
          </a:p>
          <a:p>
            <a:r>
              <a:rPr lang="en-AU" dirty="0" smtClean="0"/>
              <a:t>Swimming</a:t>
            </a:r>
          </a:p>
          <a:p>
            <a:r>
              <a:rPr lang="en-AU" dirty="0" smtClean="0"/>
              <a:t>flying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71957"/>
            <a:ext cx="3510871" cy="109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0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Create a new experimental animals branch</a:t>
            </a:r>
          </a:p>
          <a:p>
            <a:pPr marL="0" indent="0">
              <a:buNone/>
            </a:pPr>
            <a:r>
              <a:rPr lang="en-AU" dirty="0" smtClean="0"/>
              <a:t>Sharks</a:t>
            </a:r>
          </a:p>
          <a:p>
            <a:pPr marL="0" indent="0">
              <a:buNone/>
            </a:pPr>
            <a:r>
              <a:rPr lang="en-AU" dirty="0" smtClean="0"/>
              <a:t>Cyber dogs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Another random animal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2847"/>
            <a:ext cx="3468721" cy="149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0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Back to the main branch</a:t>
            </a:r>
            <a:endParaRPr lang="en-AU" b="1" dirty="0"/>
          </a:p>
          <a:p>
            <a:pPr marL="0" indent="0">
              <a:buNone/>
            </a:pPr>
            <a:r>
              <a:rPr lang="en-AU" dirty="0" smtClean="0"/>
              <a:t>Add a horse</a:t>
            </a:r>
          </a:p>
          <a:p>
            <a:pPr marL="0" indent="0">
              <a:buNone/>
            </a:pPr>
            <a:r>
              <a:rPr lang="en-AU" dirty="0" smtClean="0"/>
              <a:t>Add another animal</a:t>
            </a:r>
            <a:endParaRPr lang="en-A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94" y="2466811"/>
            <a:ext cx="3326482" cy="197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0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Merge!</a:t>
            </a:r>
            <a:endParaRPr lang="en-AU" b="1" dirty="0"/>
          </a:p>
          <a:p>
            <a:pPr marL="0" indent="0">
              <a:buNone/>
            </a:pPr>
            <a:endParaRPr lang="en-A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81" y="2122440"/>
            <a:ext cx="3249711" cy="217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3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Rename an animal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Dolphin -&gt; </a:t>
            </a:r>
            <a:r>
              <a:rPr lang="en-AU" dirty="0" err="1" smtClean="0"/>
              <a:t>Dalphin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75138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Leave the </a:t>
            </a:r>
            <a:r>
              <a:rPr lang="en-AU" b="1" dirty="0" err="1" smtClean="0"/>
              <a:t>changeset</a:t>
            </a:r>
            <a:r>
              <a:rPr lang="en-AU" b="1" dirty="0" smtClean="0"/>
              <a:t> as is, but go back 1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Delete an animal</a:t>
            </a:r>
          </a:p>
        </p:txBody>
      </p:sp>
    </p:spTree>
    <p:extLst>
      <p:ext uri="{BB962C8B-B14F-4D97-AF65-F5344CB8AC3E}">
        <p14:creationId xmlns:p14="http://schemas.microsoft.com/office/powerpoint/2010/main" val="7679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AU" dirty="0" smtClean="0"/>
              <a:t>Windows Phone 7 apps</a:t>
            </a:r>
            <a:endParaRPr lang="en-AU" dirty="0"/>
          </a:p>
        </p:txBody>
      </p:sp>
      <p:pic>
        <p:nvPicPr>
          <p:cNvPr id="13319" name="Picture 7" descr="C:\source\Hazaa\Deck of Secrets - Melbourne Drink\misc files\marketplace submission\Venu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6" y="1818000"/>
            <a:ext cx="3024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source\Hazaa\Deck of Secrets - Melbourne Drink\misc files\marketplace submission\Nearb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8000"/>
            <a:ext cx="3024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s3.amazonaws.com/twitpic/photos/full/211623740.png?AWSAccessKeyId=AKIAJF3XCCKACR3QDMOA&amp;Expires=1306481449&amp;Signature=ZlFdd3E7NZt17X70a%2FU6cCfk7hI%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5344"/>
            <a:ext cx="3167654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433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Merge!</a:t>
            </a:r>
            <a:endParaRPr lang="en-A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18401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9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Creating the website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Create a new </a:t>
            </a:r>
            <a:r>
              <a:rPr lang="en-AU" dirty="0" err="1" smtClean="0"/>
              <a:t>ASP.Net</a:t>
            </a:r>
            <a:r>
              <a:rPr lang="en-AU" dirty="0" smtClean="0"/>
              <a:t> MVC 3</a:t>
            </a:r>
          </a:p>
          <a:p>
            <a:pPr lvl="1"/>
            <a:r>
              <a:rPr lang="en-AU" dirty="0" smtClean="0"/>
              <a:t>HTML5 semantics</a:t>
            </a:r>
          </a:p>
          <a:p>
            <a:pPr lvl="1"/>
            <a:r>
              <a:rPr lang="en-AU" dirty="0" smtClean="0"/>
              <a:t>Unit test project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78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Creating the website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Check source code into mercurial</a:t>
            </a:r>
          </a:p>
          <a:p>
            <a:r>
              <a:rPr lang="en-AU" dirty="0" smtClean="0"/>
              <a:t>Use a .</a:t>
            </a:r>
            <a:r>
              <a:rPr lang="en-AU" dirty="0" err="1" smtClean="0"/>
              <a:t>hgignore</a:t>
            </a:r>
            <a:r>
              <a:rPr lang="en-AU" dirty="0" smtClean="0"/>
              <a:t> file</a:t>
            </a:r>
          </a:p>
          <a:p>
            <a:pPr lvl="1"/>
            <a:r>
              <a:rPr lang="en-AU" dirty="0" smtClean="0"/>
              <a:t>Steal from </a:t>
            </a:r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bitbucket.org/FunnelWeb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74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Creating the website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Run unit tests</a:t>
            </a:r>
          </a:p>
          <a:p>
            <a:r>
              <a:rPr lang="en-AU" dirty="0" smtClean="0"/>
              <a:t>Make change</a:t>
            </a:r>
            <a:br>
              <a:rPr lang="en-AU" dirty="0" smtClean="0"/>
            </a:br>
            <a:r>
              <a:rPr lang="en-AU" dirty="0" err="1" smtClean="0"/>
              <a:t>ViewBag.Message</a:t>
            </a:r>
            <a:r>
              <a:rPr lang="en-AU" dirty="0" smtClean="0"/>
              <a:t> </a:t>
            </a:r>
            <a:r>
              <a:rPr lang="en-AU" dirty="0"/>
              <a:t>= "Welcome to the Burela </a:t>
            </a:r>
            <a:r>
              <a:rPr lang="en-AU" dirty="0" smtClean="0"/>
              <a:t>demo";</a:t>
            </a:r>
            <a:endParaRPr lang="en-AU" dirty="0"/>
          </a:p>
          <a:p>
            <a:r>
              <a:rPr lang="en-AU" dirty="0" smtClean="0"/>
              <a:t>F5</a:t>
            </a:r>
          </a:p>
          <a:p>
            <a:r>
              <a:rPr lang="en-AU" dirty="0" smtClean="0"/>
              <a:t>Run unit tests</a:t>
            </a:r>
          </a:p>
          <a:p>
            <a:r>
              <a:rPr lang="en-AU" dirty="0" err="1" smtClean="0"/>
              <a:t>Checkin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22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Creating the website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AU" dirty="0" smtClean="0"/>
              <a:t>Add a new property to the dynamic object</a:t>
            </a:r>
          </a:p>
          <a:p>
            <a:pPr lvl="1"/>
            <a:r>
              <a:rPr lang="en-AU" dirty="0" err="1"/>
              <a:t>ViewBag.Animals</a:t>
            </a:r>
            <a:r>
              <a:rPr lang="en-AU" dirty="0"/>
              <a:t> = "Cat, Dog, Elephant, </a:t>
            </a:r>
            <a:r>
              <a:rPr lang="en-AU" dirty="0" smtClean="0"/>
              <a:t>";</a:t>
            </a:r>
          </a:p>
          <a:p>
            <a:r>
              <a:rPr lang="en-AU" dirty="0" smtClean="0"/>
              <a:t>Update the html to include the data</a:t>
            </a:r>
          </a:p>
          <a:p>
            <a:pPr lvl="1"/>
            <a:r>
              <a:rPr lang="en-AU" dirty="0" smtClean="0"/>
              <a:t>&lt;p&gt;</a:t>
            </a:r>
            <a:br>
              <a:rPr lang="en-AU" dirty="0" smtClean="0"/>
            </a:br>
            <a:r>
              <a:rPr lang="en-AU" dirty="0" smtClean="0"/>
              <a:t>        @</a:t>
            </a:r>
            <a:r>
              <a:rPr lang="en-AU" dirty="0" err="1" smtClean="0"/>
              <a:t>ViewBag.Animals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&lt;/p&gt;</a:t>
            </a:r>
          </a:p>
          <a:p>
            <a:endParaRPr lang="en-AU" dirty="0" smtClean="0"/>
          </a:p>
          <a:p>
            <a:r>
              <a:rPr lang="en-AU" dirty="0" smtClean="0"/>
              <a:t>Check in</a:t>
            </a:r>
          </a:p>
          <a:p>
            <a:r>
              <a:rPr lang="en-AU" dirty="0"/>
              <a:t>Lets get this data from a service </a:t>
            </a:r>
            <a:r>
              <a:rPr lang="en-AU" dirty="0" smtClean="0"/>
              <a:t>instead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02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Using a data repository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555776" y="2221964"/>
            <a:ext cx="4320480" cy="286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b="1" u="sng" dirty="0" err="1" smtClean="0"/>
              <a:t>HomeController</a:t>
            </a:r>
            <a:endParaRPr lang="en-AU" b="1" u="sng" dirty="0" smtClean="0"/>
          </a:p>
          <a:p>
            <a:r>
              <a:rPr lang="en-AU" b="1" dirty="0" smtClean="0"/>
              <a:t>Index()</a:t>
            </a:r>
          </a:p>
          <a:p>
            <a:r>
              <a:rPr lang="en-AU" dirty="0" smtClean="0"/>
              <a:t>{</a:t>
            </a:r>
            <a:endParaRPr lang="en-AU" dirty="0"/>
          </a:p>
          <a:p>
            <a:r>
              <a:rPr lang="en-AU" dirty="0" smtClean="0"/>
              <a:t>    </a:t>
            </a:r>
            <a:r>
              <a:rPr lang="en-AU" dirty="0" err="1" smtClean="0"/>
              <a:t>var</a:t>
            </a:r>
            <a:r>
              <a:rPr lang="en-AU" dirty="0" smtClean="0"/>
              <a:t> service= new </a:t>
            </a:r>
            <a:r>
              <a:rPr lang="en-AU" dirty="0" err="1" smtClean="0"/>
              <a:t>DataService</a:t>
            </a:r>
            <a:r>
              <a:rPr lang="en-AU" dirty="0" smtClean="0"/>
              <a:t>();</a:t>
            </a:r>
          </a:p>
          <a:p>
            <a:r>
              <a:rPr lang="en-AU" dirty="0" smtClean="0"/>
              <a:t>    </a:t>
            </a:r>
            <a:r>
              <a:rPr lang="en-AU" dirty="0" err="1" smtClean="0"/>
              <a:t>var</a:t>
            </a:r>
            <a:r>
              <a:rPr lang="en-AU" dirty="0" smtClean="0"/>
              <a:t> data = </a:t>
            </a:r>
            <a:r>
              <a:rPr lang="en-AU" dirty="0" err="1" smtClean="0"/>
              <a:t>service.GetData</a:t>
            </a:r>
            <a:r>
              <a:rPr lang="en-AU" dirty="0" smtClean="0"/>
              <a:t>();</a:t>
            </a:r>
          </a:p>
          <a:p>
            <a:r>
              <a:rPr lang="en-AU" dirty="0"/>
              <a:t> </a:t>
            </a:r>
            <a:r>
              <a:rPr lang="en-AU" dirty="0" smtClean="0"/>
              <a:t>   </a:t>
            </a:r>
            <a:r>
              <a:rPr lang="en-AU" dirty="0" err="1" smtClean="0"/>
              <a:t>ViewBag.Animals</a:t>
            </a:r>
            <a:r>
              <a:rPr lang="en-AU" dirty="0" smtClean="0"/>
              <a:t> = data;</a:t>
            </a:r>
            <a:endParaRPr lang="en-AU" dirty="0"/>
          </a:p>
          <a:p>
            <a:r>
              <a:rPr lang="en-AU" dirty="0" smtClean="0"/>
              <a:t>}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00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Using a data repository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555776" y="2221964"/>
            <a:ext cx="4320480" cy="286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b="1" u="sng" dirty="0" err="1" smtClean="0"/>
              <a:t>HomeController</a:t>
            </a:r>
            <a:endParaRPr lang="en-AU" b="1" u="sng" dirty="0" smtClean="0"/>
          </a:p>
          <a:p>
            <a:r>
              <a:rPr lang="en-AU" b="1" dirty="0" smtClean="0"/>
              <a:t>Index()</a:t>
            </a:r>
          </a:p>
          <a:p>
            <a:r>
              <a:rPr lang="en-AU" dirty="0" smtClean="0"/>
              <a:t>{</a:t>
            </a:r>
            <a:endParaRPr lang="en-AU" dirty="0"/>
          </a:p>
          <a:p>
            <a:r>
              <a:rPr lang="en-AU" dirty="0" smtClean="0"/>
              <a:t>    </a:t>
            </a:r>
            <a:r>
              <a:rPr lang="en-AU" dirty="0" err="1" smtClean="0"/>
              <a:t>var</a:t>
            </a:r>
            <a:r>
              <a:rPr lang="en-AU" dirty="0" smtClean="0"/>
              <a:t> service = </a:t>
            </a:r>
            <a:r>
              <a:rPr lang="en-AU" sz="2000" b="1" dirty="0" smtClean="0"/>
              <a:t>new </a:t>
            </a:r>
            <a:r>
              <a:rPr lang="en-AU" sz="2000" b="1" dirty="0" err="1" smtClean="0"/>
              <a:t>DataService</a:t>
            </a:r>
            <a:r>
              <a:rPr lang="en-AU" sz="2000" b="1" dirty="0" smtClean="0"/>
              <a:t>();</a:t>
            </a:r>
            <a:endParaRPr lang="en-AU" b="1" dirty="0" smtClean="0"/>
          </a:p>
          <a:p>
            <a:r>
              <a:rPr lang="en-AU" dirty="0" smtClean="0"/>
              <a:t>    </a:t>
            </a:r>
            <a:r>
              <a:rPr lang="en-AU" dirty="0" err="1" smtClean="0"/>
              <a:t>var</a:t>
            </a:r>
            <a:r>
              <a:rPr lang="en-AU" dirty="0" smtClean="0"/>
              <a:t> data = </a:t>
            </a:r>
            <a:r>
              <a:rPr lang="en-AU" dirty="0" err="1" smtClean="0"/>
              <a:t>service.GetData</a:t>
            </a:r>
            <a:r>
              <a:rPr lang="en-AU" dirty="0" smtClean="0"/>
              <a:t>();</a:t>
            </a:r>
          </a:p>
          <a:p>
            <a:r>
              <a:rPr lang="en-AU" dirty="0"/>
              <a:t> </a:t>
            </a:r>
            <a:r>
              <a:rPr lang="en-AU" dirty="0" smtClean="0"/>
              <a:t>   </a:t>
            </a:r>
            <a:r>
              <a:rPr lang="en-AU" dirty="0" err="1" smtClean="0"/>
              <a:t>ViewBag.Animals</a:t>
            </a:r>
            <a:r>
              <a:rPr lang="en-AU" dirty="0" smtClean="0"/>
              <a:t> = data;</a:t>
            </a:r>
            <a:endParaRPr lang="en-AU" dirty="0"/>
          </a:p>
          <a:p>
            <a:r>
              <a:rPr lang="en-AU" dirty="0" smtClean="0"/>
              <a:t>}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932040" y="4145968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err="1" smtClean="0"/>
              <a:t>DataService</a:t>
            </a:r>
            <a:endParaRPr lang="en-AU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368152"/>
          </a:xfrm>
        </p:spPr>
        <p:txBody>
          <a:bodyPr>
            <a:normAutofit/>
          </a:bodyPr>
          <a:lstStyle/>
          <a:p>
            <a:r>
              <a:rPr lang="en-AU" dirty="0" smtClean="0"/>
              <a:t>Has a concrete implementation</a:t>
            </a:r>
          </a:p>
          <a:p>
            <a:r>
              <a:rPr lang="en-AU" dirty="0" smtClean="0"/>
              <a:t>Can’t unit test</a:t>
            </a:r>
            <a:endParaRPr lang="en-AU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7236296" y="4005065"/>
            <a:ext cx="936104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Arrow Connector 7"/>
          <p:cNvCxnSpPr>
            <a:stCxn id="4" idx="3"/>
            <a:endCxn id="3" idx="2"/>
          </p:cNvCxnSpPr>
          <p:nvPr/>
        </p:nvCxnSpPr>
        <p:spPr>
          <a:xfrm>
            <a:off x="6588224" y="4506008"/>
            <a:ext cx="648072" cy="31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02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ded Corner 20"/>
          <p:cNvSpPr/>
          <p:nvPr/>
        </p:nvSpPr>
        <p:spPr>
          <a:xfrm rot="10800000" flipH="1">
            <a:off x="7194768" y="1587272"/>
            <a:ext cx="1008112" cy="1368152"/>
          </a:xfrm>
          <a:prstGeom prst="foldedCorner">
            <a:avLst>
              <a:gd name="adj" fmla="val 263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Inversion of control</a:t>
            </a:r>
            <a:br>
              <a:rPr lang="en-AU" dirty="0" smtClean="0"/>
            </a:br>
            <a:r>
              <a:rPr lang="en-AU" dirty="0" smtClean="0"/>
              <a:t>&amp; Dependency Injection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195736" y="3068960"/>
            <a:ext cx="4320480" cy="1927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b="1" u="sng" dirty="0" err="1" smtClean="0"/>
              <a:t>HomeController</a:t>
            </a:r>
            <a:endParaRPr lang="en-AU" b="1" u="sng" dirty="0" smtClean="0"/>
          </a:p>
          <a:p>
            <a:r>
              <a:rPr lang="en-AU" b="1" dirty="0" smtClean="0"/>
              <a:t>Index</a:t>
            </a:r>
            <a:r>
              <a:rPr lang="en-AU" dirty="0" smtClean="0"/>
              <a:t>( </a:t>
            </a:r>
            <a:r>
              <a:rPr lang="en-AU" b="1" dirty="0" err="1" smtClean="0"/>
              <a:t>I</a:t>
            </a:r>
            <a:r>
              <a:rPr lang="en-AU" dirty="0" err="1" smtClean="0"/>
              <a:t>DataService</a:t>
            </a:r>
            <a:r>
              <a:rPr lang="en-AU" dirty="0" smtClean="0"/>
              <a:t> service)</a:t>
            </a:r>
          </a:p>
          <a:p>
            <a:r>
              <a:rPr lang="en-AU" dirty="0" smtClean="0"/>
              <a:t>{</a:t>
            </a:r>
            <a:endParaRPr lang="en-AU" dirty="0"/>
          </a:p>
          <a:p>
            <a:r>
              <a:rPr lang="en-AU" dirty="0" smtClean="0"/>
              <a:t>    </a:t>
            </a:r>
            <a:r>
              <a:rPr lang="en-AU" dirty="0" err="1" smtClean="0"/>
              <a:t>var</a:t>
            </a:r>
            <a:r>
              <a:rPr lang="en-AU" dirty="0" smtClean="0"/>
              <a:t> data = </a:t>
            </a:r>
            <a:r>
              <a:rPr lang="en-AU" dirty="0" err="1" smtClean="0"/>
              <a:t>service.GetData</a:t>
            </a:r>
            <a:r>
              <a:rPr lang="en-AU" dirty="0" smtClean="0"/>
              <a:t>();</a:t>
            </a:r>
          </a:p>
          <a:p>
            <a:r>
              <a:rPr lang="en-AU" dirty="0"/>
              <a:t> </a:t>
            </a:r>
            <a:r>
              <a:rPr lang="en-AU" dirty="0" smtClean="0"/>
              <a:t>   </a:t>
            </a:r>
            <a:r>
              <a:rPr lang="en-AU" dirty="0" err="1" smtClean="0"/>
              <a:t>ViewBag.Animals</a:t>
            </a:r>
            <a:r>
              <a:rPr lang="en-AU" dirty="0" smtClean="0"/>
              <a:t> = data;</a:t>
            </a:r>
            <a:endParaRPr lang="en-AU" dirty="0"/>
          </a:p>
          <a:p>
            <a:r>
              <a:rPr lang="en-AU" dirty="0" smtClean="0"/>
              <a:t>}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195736" y="1916832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err="1" smtClean="0"/>
              <a:t>DataService</a:t>
            </a:r>
            <a:endParaRPr lang="en-AU" b="1" dirty="0" smtClean="0"/>
          </a:p>
          <a:p>
            <a:pPr algn="ctr"/>
            <a:r>
              <a:rPr lang="en-AU" dirty="0" smtClean="0"/>
              <a:t>(runtime)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368152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Can pass in different implementations</a:t>
            </a:r>
          </a:p>
          <a:p>
            <a:pPr lvl="1"/>
            <a:r>
              <a:rPr lang="en-AU" dirty="0" smtClean="0"/>
              <a:t>Database, </a:t>
            </a:r>
            <a:r>
              <a:rPr lang="en-AU" dirty="0" err="1" smtClean="0"/>
              <a:t>webservice</a:t>
            </a:r>
            <a:r>
              <a:rPr lang="en-AU" dirty="0" smtClean="0"/>
              <a:t>, fake</a:t>
            </a:r>
          </a:p>
          <a:p>
            <a:r>
              <a:rPr lang="en-AU" dirty="0" smtClean="0"/>
              <a:t>Easier to unit test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5076056" y="1916832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err="1" smtClean="0"/>
              <a:t>FakeService</a:t>
            </a:r>
            <a:endParaRPr lang="en-AU" b="1" dirty="0" smtClean="0"/>
          </a:p>
          <a:p>
            <a:pPr algn="ctr"/>
            <a:r>
              <a:rPr lang="en-AU" dirty="0" smtClean="0"/>
              <a:t>(testing)</a:t>
            </a:r>
            <a:endParaRPr lang="en-AU" dirty="0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3023828" y="2636912"/>
            <a:ext cx="162018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4860032" y="2636912"/>
            <a:ext cx="1044116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Magnetic Disk 15"/>
          <p:cNvSpPr/>
          <p:nvPr/>
        </p:nvSpPr>
        <p:spPr>
          <a:xfrm>
            <a:off x="951133" y="1916832"/>
            <a:ext cx="668646" cy="72008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/>
          <p:cNvCxnSpPr>
            <a:stCxn id="16" idx="4"/>
            <a:endCxn id="4" idx="1"/>
          </p:cNvCxnSpPr>
          <p:nvPr/>
        </p:nvCxnSpPr>
        <p:spPr>
          <a:xfrm>
            <a:off x="1619779" y="2276872"/>
            <a:ext cx="57595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4288" y="1980411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Known value 1</a:t>
            </a:r>
          </a:p>
          <a:p>
            <a:r>
              <a:rPr lang="en-AU" sz="1200" dirty="0" smtClean="0"/>
              <a:t>Known value 2</a:t>
            </a:r>
          </a:p>
          <a:p>
            <a:r>
              <a:rPr lang="en-AU" sz="1200" dirty="0"/>
              <a:t>Known value 3</a:t>
            </a:r>
            <a:endParaRPr lang="en-AU" sz="1200" dirty="0" smtClean="0"/>
          </a:p>
          <a:p>
            <a:r>
              <a:rPr lang="en-AU" sz="1200" dirty="0" smtClean="0"/>
              <a:t>… </a:t>
            </a:r>
            <a:endParaRPr lang="en-AU" sz="1200" dirty="0"/>
          </a:p>
        </p:txBody>
      </p:sp>
      <p:cxnSp>
        <p:nvCxnSpPr>
          <p:cNvPr id="27" name="Straight Arrow Connector 26"/>
          <p:cNvCxnSpPr>
            <a:stCxn id="21" idx="1"/>
            <a:endCxn id="7" idx="3"/>
          </p:cNvCxnSpPr>
          <p:nvPr/>
        </p:nvCxnSpPr>
        <p:spPr>
          <a:xfrm flipH="1">
            <a:off x="6732240" y="2271348"/>
            <a:ext cx="462528" cy="5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 uiExpand="1" build="p"/>
      <p:bldP spid="7" grpId="0" animBg="1"/>
      <p:bldP spid="16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Ninject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7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</a:t>
            </a:r>
            <a:r>
              <a:rPr lang="en-AU" baseline="30000" dirty="0" smtClean="0"/>
              <a:t>rd</a:t>
            </a:r>
            <a:r>
              <a:rPr lang="en-AU" dirty="0" smtClean="0"/>
              <a:t> party assemblies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Libs folder</a:t>
            </a:r>
            <a:endParaRPr lang="en-A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7609172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50096"/>
            <a:ext cx="7986123" cy="43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4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http://tinyurl.com/BurelaAzureBook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150" name="Picture 6" descr="http://www.packtpub.com/sites/default/files/3128en_mockupcover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237320" cy="522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3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</a:t>
            </a:r>
            <a:r>
              <a:rPr lang="en-AU" baseline="30000" dirty="0"/>
              <a:t>rd</a:t>
            </a:r>
            <a:r>
              <a:rPr lang="en-AU" dirty="0"/>
              <a:t> party assemblies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Find the website</a:t>
            </a:r>
          </a:p>
          <a:p>
            <a:r>
              <a:rPr lang="en-AU" dirty="0" smtClean="0"/>
              <a:t>Find the correct version (</a:t>
            </a:r>
            <a:r>
              <a:rPr lang="en-AU" dirty="0" err="1" smtClean="0"/>
              <a:t>.Net</a:t>
            </a:r>
            <a:r>
              <a:rPr lang="en-AU" dirty="0" smtClean="0"/>
              <a:t> 4.0, Silverlight)</a:t>
            </a:r>
          </a:p>
          <a:p>
            <a:r>
              <a:rPr lang="en-AU" dirty="0" smtClean="0"/>
              <a:t>Extract</a:t>
            </a:r>
          </a:p>
          <a:p>
            <a:r>
              <a:rPr lang="en-AU" dirty="0" smtClean="0"/>
              <a:t>Copy into libs folder</a:t>
            </a:r>
          </a:p>
          <a:p>
            <a:r>
              <a:rPr lang="en-AU" dirty="0" smtClean="0"/>
              <a:t>Etc.</a:t>
            </a:r>
          </a:p>
          <a:p>
            <a:r>
              <a:rPr lang="en-AU" dirty="0" smtClean="0"/>
              <a:t>Repeat for each new version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11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Introducing </a:t>
            </a:r>
            <a:r>
              <a:rPr lang="en-AU" dirty="0" err="1" smtClean="0"/>
              <a:t>NuGet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</a:t>
            </a:r>
            <a:r>
              <a:rPr lang="en-AU" dirty="0"/>
              <a:t>way to add 3rd party libraries to your project, from an online repository, within Visual Studio</a:t>
            </a:r>
            <a:r>
              <a:rPr lang="en-AU" dirty="0" smtClean="0"/>
              <a:t>.</a:t>
            </a:r>
          </a:p>
          <a:p>
            <a:r>
              <a:rPr lang="en-AU" dirty="0" smtClean="0"/>
              <a:t>Easy discovery</a:t>
            </a:r>
          </a:p>
          <a:p>
            <a:r>
              <a:rPr lang="en-AU" dirty="0" smtClean="0"/>
              <a:t>Easy installation</a:t>
            </a:r>
          </a:p>
          <a:p>
            <a:r>
              <a:rPr lang="en-AU" dirty="0" smtClean="0"/>
              <a:t>Easy upgrades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17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Introducing </a:t>
            </a:r>
            <a:r>
              <a:rPr lang="en-AU" dirty="0" err="1" smtClean="0"/>
              <a:t>NuGet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nuget.org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228184" cy="452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Introducing </a:t>
            </a:r>
            <a:r>
              <a:rPr lang="en-AU" dirty="0" err="1" smtClean="0"/>
              <a:t>NuGet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Installed as Visual Studio extension</a:t>
            </a:r>
            <a:endParaRPr lang="en-A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" y="2348880"/>
            <a:ext cx="85439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2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Introducing </a:t>
            </a:r>
            <a:r>
              <a:rPr lang="en-AU" dirty="0" err="1" smtClean="0"/>
              <a:t>NuGet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Install </a:t>
            </a:r>
            <a:r>
              <a:rPr lang="en-AU" dirty="0" err="1" smtClean="0"/>
              <a:t>Ninject</a:t>
            </a:r>
            <a:endParaRPr lang="en-AU" dirty="0" smtClean="0"/>
          </a:p>
          <a:p>
            <a:pPr lvl="1"/>
            <a:r>
              <a:rPr lang="en-AU" dirty="0" smtClean="0"/>
              <a:t>Right click, </a:t>
            </a:r>
            <a:r>
              <a:rPr lang="en-AU" i="1" dirty="0" smtClean="0"/>
              <a:t>Add Package Reference</a:t>
            </a:r>
          </a:p>
          <a:p>
            <a:pPr lvl="1"/>
            <a:r>
              <a:rPr lang="en-AU" dirty="0" smtClean="0"/>
              <a:t>Search for package</a:t>
            </a:r>
          </a:p>
          <a:p>
            <a:pPr lvl="1"/>
            <a:r>
              <a:rPr lang="en-AU" dirty="0" smtClean="0"/>
              <a:t>Install </a:t>
            </a:r>
            <a:endParaRPr lang="en-A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78" y="3212976"/>
            <a:ext cx="6464718" cy="363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Introducing </a:t>
            </a:r>
            <a:r>
              <a:rPr lang="en-AU" dirty="0" err="1" smtClean="0"/>
              <a:t>NuGet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19672" y="2132856"/>
            <a:ext cx="18722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Web Activator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619672" y="4695745"/>
            <a:ext cx="18722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Ninject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5603486" y="3629418"/>
            <a:ext cx="18722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Ninject.MVC</a:t>
            </a:r>
            <a:endParaRPr lang="en-AU" dirty="0"/>
          </a:p>
        </p:txBody>
      </p:sp>
      <p:cxnSp>
        <p:nvCxnSpPr>
          <p:cNvPr id="8" name="Straight Arrow Connector 7"/>
          <p:cNvCxnSpPr>
            <a:stCxn id="4" idx="3"/>
            <a:endCxn id="7" idx="1"/>
          </p:cNvCxnSpPr>
          <p:nvPr/>
        </p:nvCxnSpPr>
        <p:spPr>
          <a:xfrm>
            <a:off x="3491880" y="2564904"/>
            <a:ext cx="2111606" cy="14965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 flipV="1">
            <a:off x="3491880" y="4061466"/>
            <a:ext cx="2111606" cy="106632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8018" y="3016205"/>
            <a:ext cx="4455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/>
              <a:t>Allows other </a:t>
            </a:r>
            <a:r>
              <a:rPr lang="en-AU" sz="2800" dirty="0" err="1" smtClean="0"/>
              <a:t>NuGet</a:t>
            </a:r>
            <a:r>
              <a:rPr lang="en-AU" sz="2800" dirty="0" smtClean="0"/>
              <a:t> packages</a:t>
            </a:r>
          </a:p>
          <a:p>
            <a:pPr algn="ctr"/>
            <a:r>
              <a:rPr lang="en-AU" sz="2800" dirty="0" smtClean="0"/>
              <a:t>to execute code at start up</a:t>
            </a:r>
            <a:endParaRPr lang="en-A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947002" y="5570076"/>
            <a:ext cx="3217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The </a:t>
            </a:r>
            <a:r>
              <a:rPr lang="en-AU" sz="2800" dirty="0" err="1" smtClean="0"/>
              <a:t>Ninject</a:t>
            </a:r>
            <a:r>
              <a:rPr lang="en-AU" sz="2800" dirty="0"/>
              <a:t> </a:t>
            </a:r>
            <a:r>
              <a:rPr lang="en-AU" sz="2800" dirty="0" smtClean="0"/>
              <a:t>.DLL files</a:t>
            </a:r>
            <a:endParaRPr lang="en-A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330716" y="4419109"/>
            <a:ext cx="4417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/>
              <a:t>Adds </a:t>
            </a:r>
            <a:r>
              <a:rPr lang="en-AU" sz="2800" dirty="0" err="1" smtClean="0"/>
              <a:t>startup</a:t>
            </a:r>
            <a:r>
              <a:rPr lang="en-AU" sz="2800" dirty="0" smtClean="0"/>
              <a:t> code to the app</a:t>
            </a:r>
          </a:p>
          <a:p>
            <a:pPr algn="ctr"/>
            <a:r>
              <a:rPr lang="en-AU" sz="2800" dirty="0" smtClean="0"/>
              <a:t>enables </a:t>
            </a:r>
            <a:r>
              <a:rPr lang="en-AU" sz="2800" dirty="0" err="1" smtClean="0"/>
              <a:t>Ninject</a:t>
            </a:r>
            <a:r>
              <a:rPr lang="en-AU" sz="2800" dirty="0" smtClean="0"/>
              <a:t> </a:t>
            </a:r>
            <a:r>
              <a:rPr lang="en-AU" sz="2800" dirty="0" err="1" smtClean="0"/>
              <a:t>IoC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0677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Introducing </a:t>
            </a:r>
            <a:r>
              <a:rPr lang="en-AU" dirty="0" err="1" smtClean="0"/>
              <a:t>NuGet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Update the current packages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17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Introducing </a:t>
            </a:r>
            <a:r>
              <a:rPr lang="en-AU" dirty="0" err="1" smtClean="0"/>
              <a:t>NuGet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AU" dirty="0"/>
              <a:t>Open .</a:t>
            </a:r>
            <a:r>
              <a:rPr lang="en-AU" dirty="0" err="1"/>
              <a:t>nupack</a:t>
            </a:r>
            <a:endParaRPr lang="en-AU" dirty="0"/>
          </a:p>
          <a:p>
            <a:pPr lvl="1"/>
            <a:r>
              <a:rPr lang="en-AU" dirty="0" smtClean="0"/>
              <a:t>Multiple </a:t>
            </a:r>
            <a:r>
              <a:rPr lang="en-AU" dirty="0"/>
              <a:t>versions of </a:t>
            </a:r>
            <a:r>
              <a:rPr lang="en-AU" dirty="0" err="1"/>
              <a:t>Ninject</a:t>
            </a:r>
            <a:r>
              <a:rPr lang="en-AU" dirty="0"/>
              <a:t> inside of </a:t>
            </a:r>
            <a:r>
              <a:rPr lang="en-AU" dirty="0" smtClean="0"/>
              <a:t>it</a:t>
            </a:r>
            <a:endParaRPr lang="en-A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84" y="2348880"/>
            <a:ext cx="874640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Website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App_Start</a:t>
            </a:r>
            <a:r>
              <a:rPr lang="en-AU" dirty="0" smtClean="0"/>
              <a:t>/NinjectMVC3.cs</a:t>
            </a:r>
          </a:p>
          <a:p>
            <a:r>
              <a:rPr lang="en-AU" dirty="0" smtClean="0"/>
              <a:t>Now that we have </a:t>
            </a:r>
            <a:r>
              <a:rPr lang="en-AU" dirty="0" err="1" smtClean="0"/>
              <a:t>Ninject</a:t>
            </a:r>
            <a:r>
              <a:rPr lang="en-AU" dirty="0" smtClean="0"/>
              <a:t>, lets continue with the website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88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ded Corner 20"/>
          <p:cNvSpPr/>
          <p:nvPr/>
        </p:nvSpPr>
        <p:spPr>
          <a:xfrm rot="10800000" flipH="1">
            <a:off x="7194768" y="1587272"/>
            <a:ext cx="1008112" cy="1368152"/>
          </a:xfrm>
          <a:prstGeom prst="foldedCorner">
            <a:avLst>
              <a:gd name="adj" fmla="val 263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Inversion of control</a:t>
            </a:r>
            <a:br>
              <a:rPr lang="en-AU" dirty="0" smtClean="0"/>
            </a:br>
            <a:r>
              <a:rPr lang="en-AU" dirty="0" smtClean="0"/>
              <a:t>&amp; Dependency Injection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195736" y="3068960"/>
            <a:ext cx="4320480" cy="1927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b="1" u="sng" dirty="0" err="1" smtClean="0"/>
              <a:t>HomeController</a:t>
            </a:r>
            <a:r>
              <a:rPr lang="en-AU" u="sng" dirty="0" smtClean="0"/>
              <a:t> </a:t>
            </a:r>
            <a:r>
              <a:rPr lang="en-AU" b="1" u="sng" dirty="0" smtClean="0"/>
              <a:t>(</a:t>
            </a:r>
            <a:r>
              <a:rPr lang="en-AU" b="1" u="sng" dirty="0" err="1" smtClean="0"/>
              <a:t>IDataService</a:t>
            </a:r>
            <a:r>
              <a:rPr lang="en-AU" u="sng" dirty="0" smtClean="0"/>
              <a:t> </a:t>
            </a:r>
            <a:r>
              <a:rPr lang="en-AU" u="sng" dirty="0" err="1" smtClean="0"/>
              <a:t>dataService</a:t>
            </a:r>
            <a:r>
              <a:rPr lang="en-AU" b="1" u="sng" dirty="0" smtClean="0"/>
              <a:t>)</a:t>
            </a:r>
          </a:p>
          <a:p>
            <a:r>
              <a:rPr lang="en-AU" b="1" dirty="0" smtClean="0"/>
              <a:t>Index</a:t>
            </a:r>
            <a:r>
              <a:rPr lang="en-AU" dirty="0" smtClean="0"/>
              <a:t>()</a:t>
            </a:r>
          </a:p>
          <a:p>
            <a:r>
              <a:rPr lang="en-AU" dirty="0" smtClean="0"/>
              <a:t>{</a:t>
            </a:r>
            <a:endParaRPr lang="en-AU" dirty="0"/>
          </a:p>
          <a:p>
            <a:r>
              <a:rPr lang="en-AU" dirty="0" smtClean="0"/>
              <a:t>    </a:t>
            </a:r>
            <a:r>
              <a:rPr lang="en-AU" dirty="0" err="1" smtClean="0"/>
              <a:t>var</a:t>
            </a:r>
            <a:r>
              <a:rPr lang="en-AU" dirty="0" smtClean="0"/>
              <a:t> data = </a:t>
            </a:r>
            <a:r>
              <a:rPr lang="en-AU" dirty="0" err="1" smtClean="0"/>
              <a:t>dataService.GetData</a:t>
            </a:r>
            <a:r>
              <a:rPr lang="en-AU" dirty="0" smtClean="0"/>
              <a:t>();</a:t>
            </a:r>
          </a:p>
          <a:p>
            <a:r>
              <a:rPr lang="en-AU" dirty="0"/>
              <a:t> </a:t>
            </a:r>
            <a:r>
              <a:rPr lang="en-AU" dirty="0" smtClean="0"/>
              <a:t>   </a:t>
            </a:r>
            <a:r>
              <a:rPr lang="en-AU" dirty="0" err="1" smtClean="0"/>
              <a:t>ViewBag.Animals</a:t>
            </a:r>
            <a:r>
              <a:rPr lang="en-AU" dirty="0" smtClean="0"/>
              <a:t> = data;</a:t>
            </a:r>
            <a:endParaRPr lang="en-AU" dirty="0"/>
          </a:p>
          <a:p>
            <a:r>
              <a:rPr lang="en-AU" dirty="0" smtClean="0"/>
              <a:t>}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195736" y="1916832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err="1" smtClean="0"/>
              <a:t>DataRepository</a:t>
            </a:r>
            <a:endParaRPr lang="en-AU" b="1" dirty="0" smtClean="0"/>
          </a:p>
          <a:p>
            <a:pPr algn="ctr"/>
            <a:r>
              <a:rPr lang="en-AU" dirty="0" smtClean="0"/>
              <a:t>(runtime)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368152"/>
          </a:xfrm>
        </p:spPr>
        <p:txBody>
          <a:bodyPr>
            <a:normAutofit/>
          </a:bodyPr>
          <a:lstStyle/>
          <a:p>
            <a:r>
              <a:rPr lang="en-AU" dirty="0" smtClean="0"/>
              <a:t>Can pass in different implementations</a:t>
            </a:r>
          </a:p>
          <a:p>
            <a:r>
              <a:rPr lang="en-AU" dirty="0" smtClean="0"/>
              <a:t>Easier to unit test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5076056" y="1916832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err="1" smtClean="0"/>
              <a:t>FakeRepository</a:t>
            </a:r>
            <a:endParaRPr lang="en-AU" b="1" dirty="0" smtClean="0"/>
          </a:p>
          <a:p>
            <a:pPr algn="ctr"/>
            <a:r>
              <a:rPr lang="en-AU" dirty="0" smtClean="0"/>
              <a:t>(testing)</a:t>
            </a:r>
            <a:endParaRPr lang="en-AU" dirty="0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3023828" y="2636912"/>
            <a:ext cx="147616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4860032" y="2636912"/>
            <a:ext cx="1044116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Magnetic Disk 15"/>
          <p:cNvSpPr/>
          <p:nvPr/>
        </p:nvSpPr>
        <p:spPr>
          <a:xfrm>
            <a:off x="951133" y="1916832"/>
            <a:ext cx="668646" cy="72008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/>
          <p:cNvCxnSpPr>
            <a:stCxn id="16" idx="4"/>
            <a:endCxn id="4" idx="1"/>
          </p:cNvCxnSpPr>
          <p:nvPr/>
        </p:nvCxnSpPr>
        <p:spPr>
          <a:xfrm>
            <a:off x="1619779" y="2276872"/>
            <a:ext cx="57595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4288" y="1980411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Known value 1</a:t>
            </a:r>
          </a:p>
          <a:p>
            <a:r>
              <a:rPr lang="en-AU" sz="1200" dirty="0" smtClean="0"/>
              <a:t>Known value 2</a:t>
            </a:r>
          </a:p>
          <a:p>
            <a:r>
              <a:rPr lang="en-AU" sz="1200" dirty="0"/>
              <a:t>Known value 3</a:t>
            </a:r>
            <a:endParaRPr lang="en-AU" sz="1200" dirty="0" smtClean="0"/>
          </a:p>
          <a:p>
            <a:r>
              <a:rPr lang="en-AU" sz="1200" dirty="0" smtClean="0"/>
              <a:t>… </a:t>
            </a:r>
            <a:endParaRPr lang="en-AU" sz="1200" dirty="0"/>
          </a:p>
        </p:txBody>
      </p:sp>
      <p:cxnSp>
        <p:nvCxnSpPr>
          <p:cNvPr id="27" name="Straight Arrow Connector 26"/>
          <p:cNvCxnSpPr>
            <a:stCxn id="21" idx="1"/>
            <a:endCxn id="7" idx="3"/>
          </p:cNvCxnSpPr>
          <p:nvPr/>
        </p:nvCxnSpPr>
        <p:spPr>
          <a:xfrm flipH="1">
            <a:off x="6732240" y="2271348"/>
            <a:ext cx="462528" cy="5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0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Goal for today’s presentation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Demonstrate how new technologies used together can change the workflow of a developer</a:t>
            </a:r>
            <a:endParaRPr lang="en-AU" dirty="0"/>
          </a:p>
          <a:p>
            <a:r>
              <a:rPr lang="en-AU" dirty="0" smtClean="0"/>
              <a:t>Build a complete </a:t>
            </a:r>
            <a:r>
              <a:rPr lang="en-AU" b="1" i="1" dirty="0" smtClean="0"/>
              <a:t>HTML5</a:t>
            </a:r>
            <a:r>
              <a:rPr lang="en-AU" dirty="0" smtClean="0"/>
              <a:t> website that incorporates </a:t>
            </a:r>
            <a:r>
              <a:rPr lang="en-AU" b="1" i="1" dirty="0" smtClean="0"/>
              <a:t>continuous deployment</a:t>
            </a:r>
            <a:r>
              <a:rPr lang="en-AU" dirty="0" smtClean="0"/>
              <a:t>.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1423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Mocking with </a:t>
            </a:r>
            <a:r>
              <a:rPr lang="en-AU" dirty="0" err="1" smtClean="0"/>
              <a:t>nSubstitute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AU" dirty="0"/>
              <a:t>[</a:t>
            </a:r>
            <a:r>
              <a:rPr lang="en-AU" dirty="0" err="1"/>
              <a:t>TestMethod</a:t>
            </a:r>
            <a:r>
              <a:rPr lang="en-AU" dirty="0"/>
              <a:t>]</a:t>
            </a:r>
          </a:p>
          <a:p>
            <a:pPr marL="0" indent="0">
              <a:buNone/>
            </a:pPr>
            <a:r>
              <a:rPr lang="en-AU" dirty="0"/>
              <a:t>public void Index()</a:t>
            </a:r>
          </a:p>
          <a:p>
            <a:pPr marL="0" indent="0">
              <a:buNone/>
            </a:pPr>
            <a:r>
              <a:rPr lang="en-AU" dirty="0"/>
              <a:t>{</a:t>
            </a:r>
          </a:p>
          <a:p>
            <a:pPr marL="0" indent="0">
              <a:buNone/>
            </a:pPr>
            <a:r>
              <a:rPr lang="en-AU" dirty="0"/>
              <a:t>    // Arrange</a:t>
            </a:r>
          </a:p>
          <a:p>
            <a:pPr marL="0" indent="0">
              <a:buNone/>
            </a:pPr>
            <a:r>
              <a:rPr lang="en-AU" dirty="0"/>
              <a:t>    </a:t>
            </a:r>
            <a:r>
              <a:rPr lang="en-AU" dirty="0" err="1"/>
              <a:t>var</a:t>
            </a:r>
            <a:r>
              <a:rPr lang="en-AU" dirty="0"/>
              <a:t> </a:t>
            </a:r>
            <a:r>
              <a:rPr lang="en-AU" dirty="0" err="1" smtClean="0"/>
              <a:t>animalDataService</a:t>
            </a:r>
            <a:r>
              <a:rPr lang="en-AU" dirty="0" smtClean="0"/>
              <a:t> </a:t>
            </a:r>
            <a:r>
              <a:rPr lang="en-AU" dirty="0"/>
              <a:t>= </a:t>
            </a:r>
            <a:r>
              <a:rPr lang="en-AU" b="1" dirty="0" err="1" smtClean="0"/>
              <a:t>Substitute.For</a:t>
            </a:r>
            <a:r>
              <a:rPr lang="en-AU" dirty="0" smtClean="0"/>
              <a:t>&lt;</a:t>
            </a:r>
            <a:r>
              <a:rPr lang="en-AU" dirty="0" err="1" smtClean="0"/>
              <a:t>IAnimalDataService</a:t>
            </a:r>
            <a:r>
              <a:rPr lang="en-AU" dirty="0"/>
              <a:t>&gt;();</a:t>
            </a:r>
          </a:p>
          <a:p>
            <a:pPr marL="0" indent="0">
              <a:buNone/>
            </a:pPr>
            <a:r>
              <a:rPr lang="en-AU" dirty="0"/>
              <a:t>    </a:t>
            </a:r>
            <a:r>
              <a:rPr lang="en-AU" dirty="0" err="1" smtClean="0"/>
              <a:t>animalDataService.GetData</a:t>
            </a:r>
            <a:r>
              <a:rPr lang="en-AU" dirty="0"/>
              <a:t>().Returns(new List&lt;string&gt;</a:t>
            </a:r>
          </a:p>
          <a:p>
            <a:pPr marL="0" indent="0">
              <a:buNone/>
            </a:pPr>
            <a:r>
              <a:rPr lang="en-AU" dirty="0" smtClean="0"/>
              <a:t>                                                                                       {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                                                                                               "</a:t>
            </a:r>
            <a:r>
              <a:rPr lang="en-AU" dirty="0"/>
              <a:t>dog", "cat", "rhino"</a:t>
            </a:r>
          </a:p>
          <a:p>
            <a:pPr marL="0" indent="0">
              <a:buNone/>
            </a:pPr>
            <a:r>
              <a:rPr lang="en-AU" dirty="0" smtClean="0"/>
              <a:t>                                                                                       </a:t>
            </a:r>
            <a:r>
              <a:rPr lang="en-AU" dirty="0"/>
              <a:t>});</a:t>
            </a:r>
          </a:p>
          <a:p>
            <a:pPr marL="0" indent="0">
              <a:buNone/>
            </a:pPr>
            <a:r>
              <a:rPr lang="en-AU" dirty="0"/>
              <a:t>    </a:t>
            </a:r>
            <a:r>
              <a:rPr lang="en-AU" dirty="0" err="1"/>
              <a:t>HomeController</a:t>
            </a:r>
            <a:r>
              <a:rPr lang="en-AU" dirty="0"/>
              <a:t> controller = new </a:t>
            </a:r>
            <a:r>
              <a:rPr lang="en-AU" b="1" dirty="0" err="1" smtClean="0"/>
              <a:t>HomeController</a:t>
            </a:r>
            <a:r>
              <a:rPr lang="en-AU" b="1" dirty="0" smtClean="0"/>
              <a:t>(</a:t>
            </a:r>
            <a:r>
              <a:rPr lang="en-AU" b="1" dirty="0" err="1" smtClean="0"/>
              <a:t>animalDataService</a:t>
            </a:r>
            <a:r>
              <a:rPr lang="en-AU" b="1" dirty="0"/>
              <a:t>);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    // Act</a:t>
            </a:r>
          </a:p>
          <a:p>
            <a:pPr marL="0" indent="0">
              <a:buNone/>
            </a:pPr>
            <a:r>
              <a:rPr lang="en-AU" dirty="0"/>
              <a:t>    </a:t>
            </a:r>
            <a:r>
              <a:rPr lang="en-AU" dirty="0" err="1"/>
              <a:t>ViewResult</a:t>
            </a:r>
            <a:r>
              <a:rPr lang="en-AU" dirty="0"/>
              <a:t> result = </a:t>
            </a:r>
            <a:r>
              <a:rPr lang="en-AU" dirty="0" err="1"/>
              <a:t>controller.Index</a:t>
            </a:r>
            <a:r>
              <a:rPr lang="en-AU" dirty="0"/>
              <a:t>() as </a:t>
            </a:r>
            <a:r>
              <a:rPr lang="en-AU" dirty="0" err="1"/>
              <a:t>ViewResult</a:t>
            </a:r>
            <a:r>
              <a:rPr lang="en-AU" dirty="0"/>
              <a:t>;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    // Assert</a:t>
            </a:r>
          </a:p>
          <a:p>
            <a:pPr marL="0" indent="0">
              <a:buNone/>
            </a:pPr>
            <a:r>
              <a:rPr lang="en-AU" dirty="0"/>
              <a:t>    </a:t>
            </a:r>
            <a:r>
              <a:rPr lang="en-AU" dirty="0" err="1"/>
              <a:t>Assert.AreEqual</a:t>
            </a:r>
            <a:r>
              <a:rPr lang="en-AU" dirty="0" smtClean="0"/>
              <a:t>(“Animals: dog, cat, rhino, ", </a:t>
            </a:r>
            <a:r>
              <a:rPr lang="en-AU" dirty="0" err="1" smtClean="0"/>
              <a:t>result.ViewBag.Animals</a:t>
            </a:r>
            <a:r>
              <a:rPr lang="en-AU" dirty="0" smtClean="0"/>
              <a:t>);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943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Check it all into mercurial again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4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Pushing to </a:t>
            </a:r>
            <a:r>
              <a:rPr lang="en-AU" dirty="0" err="1" smtClean="0"/>
              <a:t>BitBucket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Unlimited free private repositories</a:t>
            </a:r>
          </a:p>
          <a:p>
            <a:r>
              <a:rPr lang="en-AU" dirty="0" smtClean="0"/>
              <a:t>Create a new repository</a:t>
            </a:r>
          </a:p>
          <a:p>
            <a:r>
              <a:rPr lang="en-AU" dirty="0" smtClean="0"/>
              <a:t>Push the changes</a:t>
            </a:r>
          </a:p>
          <a:p>
            <a:r>
              <a:rPr lang="en-AU" dirty="0" smtClean="0"/>
              <a:t>The entire </a:t>
            </a:r>
            <a:r>
              <a:rPr lang="en-AU" dirty="0" err="1" smtClean="0"/>
              <a:t>changeset</a:t>
            </a:r>
            <a:r>
              <a:rPr lang="en-AU" dirty="0" smtClean="0"/>
              <a:t> history is pushed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11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Hosting on </a:t>
            </a:r>
            <a:r>
              <a:rPr lang="en-AU" dirty="0" err="1" smtClean="0"/>
              <a:t>AppHarbor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Create a new </a:t>
            </a:r>
            <a:r>
              <a:rPr lang="en-AU" dirty="0" err="1" smtClean="0"/>
              <a:t>AppHarbor</a:t>
            </a:r>
            <a:r>
              <a:rPr lang="en-AU" dirty="0" smtClean="0"/>
              <a:t>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Copy notification URL from </a:t>
            </a:r>
            <a:r>
              <a:rPr lang="en-AU" dirty="0" err="1" smtClean="0"/>
              <a:t>AppHarbor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Configure </a:t>
            </a:r>
            <a:r>
              <a:rPr lang="en-AU" dirty="0" err="1" smtClean="0"/>
              <a:t>BitBucket</a:t>
            </a:r>
            <a:r>
              <a:rPr lang="en-AU" dirty="0" smtClean="0"/>
              <a:t> to notify </a:t>
            </a:r>
            <a:r>
              <a:rPr lang="en-AU" dirty="0" err="1" smtClean="0"/>
              <a:t>AppHarbor</a:t>
            </a:r>
            <a:r>
              <a:rPr lang="en-AU" dirty="0" smtClean="0"/>
              <a:t> when code checked in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AppHarbor</a:t>
            </a:r>
            <a:r>
              <a:rPr lang="en-AU" dirty="0" smtClean="0"/>
              <a:t> pulls the source</a:t>
            </a:r>
          </a:p>
          <a:p>
            <a:pPr lvl="1"/>
            <a:r>
              <a:rPr lang="en-AU" dirty="0" smtClean="0"/>
              <a:t>Builds</a:t>
            </a:r>
          </a:p>
          <a:p>
            <a:pPr lvl="1"/>
            <a:r>
              <a:rPr lang="en-AU" dirty="0" smtClean="0"/>
              <a:t>Deploys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41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HTML5 validation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html5.validator.nu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2801"/>
            <a:ext cx="82296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4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Break the build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Comment out </a:t>
            </a:r>
            <a:r>
              <a:rPr lang="en-AU" dirty="0" err="1" smtClean="0"/>
              <a:t>ViewBag.Message</a:t>
            </a:r>
            <a:r>
              <a:rPr lang="en-AU" dirty="0" smtClean="0"/>
              <a:t> = </a:t>
            </a:r>
          </a:p>
          <a:p>
            <a:r>
              <a:rPr lang="en-AU" dirty="0" smtClean="0"/>
              <a:t>Push code to </a:t>
            </a:r>
            <a:r>
              <a:rPr lang="en-AU" dirty="0" err="1" smtClean="0"/>
              <a:t>BitBucket</a:t>
            </a:r>
            <a:endParaRPr lang="en-AU" dirty="0" smtClean="0"/>
          </a:p>
          <a:p>
            <a:r>
              <a:rPr lang="en-AU" dirty="0" err="1" smtClean="0"/>
              <a:t>AppHarbor</a:t>
            </a:r>
            <a:r>
              <a:rPr lang="en-AU" dirty="0" smtClean="0"/>
              <a:t> will fail the unit tests</a:t>
            </a:r>
          </a:p>
          <a:p>
            <a:pPr lvl="1"/>
            <a:r>
              <a:rPr lang="en-AU" dirty="0" smtClean="0"/>
              <a:t>Cancel deployment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56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Website authentication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Create a new database on </a:t>
            </a:r>
            <a:r>
              <a:rPr lang="en-AU" dirty="0" err="1" smtClean="0"/>
              <a:t>AppHarbor</a:t>
            </a:r>
            <a:endParaRPr lang="en-AU" dirty="0" smtClean="0"/>
          </a:p>
          <a:p>
            <a:pPr lvl="1"/>
            <a:r>
              <a:rPr lang="en-AU" dirty="0" smtClean="0"/>
              <a:t>The </a:t>
            </a:r>
            <a:r>
              <a:rPr lang="en-AU" dirty="0" err="1" smtClean="0"/>
              <a:t>web.config</a:t>
            </a:r>
            <a:r>
              <a:rPr lang="en-AU" dirty="0" smtClean="0"/>
              <a:t> connection string will be replaced automatically</a:t>
            </a:r>
          </a:p>
          <a:p>
            <a:r>
              <a:rPr lang="en-AU" dirty="0" smtClean="0"/>
              <a:t>Generate the tables</a:t>
            </a:r>
          </a:p>
          <a:p>
            <a:pPr lvl="1"/>
            <a:r>
              <a:rPr lang="en-AU" dirty="0" smtClean="0"/>
              <a:t>aspnet_regsql.exe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51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Error logging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Install ELMAH</a:t>
            </a:r>
          </a:p>
          <a:p>
            <a:pPr lvl="1"/>
            <a:r>
              <a:rPr lang="en-AU" dirty="0" err="1" smtClean="0"/>
              <a:t>ELMAH.Quickstart</a:t>
            </a:r>
            <a:endParaRPr lang="en-AU" dirty="0" smtClean="0"/>
          </a:p>
          <a:p>
            <a:r>
              <a:rPr lang="en-AU" dirty="0" smtClean="0"/>
              <a:t>Trigger some exceptions</a:t>
            </a:r>
          </a:p>
          <a:p>
            <a:r>
              <a:rPr lang="en-AU" dirty="0" smtClean="0"/>
              <a:t>View</a:t>
            </a:r>
          </a:p>
          <a:p>
            <a:pPr lvl="1"/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localhost:31862/elmah.axd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214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Error 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ELMAH MVC </a:t>
            </a:r>
            <a:r>
              <a:rPr lang="en-AU" dirty="0" err="1" smtClean="0"/>
              <a:t>contrib</a:t>
            </a:r>
            <a:endParaRPr lang="en-AU" dirty="0" smtClean="0"/>
          </a:p>
          <a:p>
            <a:pPr lvl="1"/>
            <a:r>
              <a:rPr lang="en-AU" dirty="0"/>
              <a:t>Adds </a:t>
            </a:r>
            <a:r>
              <a:rPr lang="en-AU" dirty="0" smtClean="0"/>
              <a:t>[</a:t>
            </a:r>
            <a:r>
              <a:rPr lang="en-AU" dirty="0" err="1" smtClean="0"/>
              <a:t>ElmahHandleErrorAttribute</a:t>
            </a:r>
            <a:r>
              <a:rPr lang="en-AU" dirty="0" smtClean="0"/>
              <a:t>] attribute </a:t>
            </a:r>
          </a:p>
          <a:p>
            <a:pPr lvl="1"/>
            <a:r>
              <a:rPr lang="en-AU" dirty="0">
                <a:hlinkClick r:id="rId2"/>
              </a:rPr>
              <a:t>http://stackoverflow.com/questions/766610/how-to-get-elmah-to-work-with-asp-net-mvc-handleerror-attribute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937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Error 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b="1" u="sng" dirty="0" smtClean="0"/>
              <a:t>Enabling secured remote access</a:t>
            </a:r>
            <a:endParaRPr lang="en-AU" b="1" u="sng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>
                <a:solidFill>
                  <a:srgbClr val="00CC00"/>
                </a:solidFill>
              </a:rPr>
              <a:t>&lt;!--Allow remote access to the </a:t>
            </a:r>
            <a:r>
              <a:rPr lang="en-AU" dirty="0" err="1">
                <a:solidFill>
                  <a:srgbClr val="00CC00"/>
                </a:solidFill>
              </a:rPr>
              <a:t>Elmah</a:t>
            </a:r>
            <a:r>
              <a:rPr lang="en-AU" dirty="0">
                <a:solidFill>
                  <a:srgbClr val="00CC00"/>
                </a:solidFill>
              </a:rPr>
              <a:t> logs--&gt;</a:t>
            </a:r>
          </a:p>
          <a:p>
            <a:pPr marL="0" indent="0">
              <a:buNone/>
            </a:pPr>
            <a:r>
              <a:rPr lang="en-AU" dirty="0"/>
              <a:t>&lt;</a:t>
            </a:r>
            <a:r>
              <a:rPr lang="en-AU" dirty="0" err="1"/>
              <a:t>elmah</a:t>
            </a:r>
            <a:r>
              <a:rPr lang="en-AU" dirty="0"/>
              <a:t>&gt;</a:t>
            </a:r>
          </a:p>
          <a:p>
            <a:pPr marL="0" indent="0">
              <a:buNone/>
            </a:pPr>
            <a:r>
              <a:rPr lang="en-AU" dirty="0"/>
              <a:t>  &lt;security </a:t>
            </a:r>
            <a:r>
              <a:rPr lang="en-AU" dirty="0" err="1"/>
              <a:t>allowRemoteAccess</a:t>
            </a:r>
            <a:r>
              <a:rPr lang="en-AU" dirty="0"/>
              <a:t>="True" /&gt;</a:t>
            </a:r>
          </a:p>
          <a:p>
            <a:pPr marL="0" indent="0">
              <a:buNone/>
            </a:pPr>
            <a:r>
              <a:rPr lang="en-AU" dirty="0"/>
              <a:t>&lt;/</a:t>
            </a:r>
            <a:r>
              <a:rPr lang="en-AU" dirty="0" err="1"/>
              <a:t>elmah</a:t>
            </a:r>
            <a:r>
              <a:rPr lang="en-AU" dirty="0"/>
              <a:t>&gt;</a:t>
            </a:r>
          </a:p>
          <a:p>
            <a:pPr marL="0" indent="0">
              <a:buNone/>
            </a:pPr>
            <a:r>
              <a:rPr lang="en-AU" dirty="0">
                <a:solidFill>
                  <a:srgbClr val="00CC00"/>
                </a:solidFill>
              </a:rPr>
              <a:t>&lt;!--Secure the logs to authenticated users--&gt;</a:t>
            </a:r>
          </a:p>
          <a:p>
            <a:pPr marL="0" indent="0">
              <a:buNone/>
            </a:pPr>
            <a:r>
              <a:rPr lang="en-AU" dirty="0"/>
              <a:t>&lt;location path="</a:t>
            </a:r>
            <a:r>
              <a:rPr lang="en-AU" dirty="0" err="1"/>
              <a:t>elmah.axd</a:t>
            </a:r>
            <a:r>
              <a:rPr lang="en-AU" dirty="0"/>
              <a:t>"&gt;</a:t>
            </a:r>
          </a:p>
          <a:p>
            <a:pPr marL="0" indent="0">
              <a:buNone/>
            </a:pPr>
            <a:r>
              <a:rPr lang="en-AU" dirty="0"/>
              <a:t>  &lt;</a:t>
            </a:r>
            <a:r>
              <a:rPr lang="en-AU" dirty="0" err="1"/>
              <a:t>system.web</a:t>
            </a:r>
            <a:r>
              <a:rPr lang="en-AU" dirty="0"/>
              <a:t>&gt;</a:t>
            </a:r>
          </a:p>
          <a:p>
            <a:pPr marL="0" indent="0">
              <a:buNone/>
            </a:pPr>
            <a:r>
              <a:rPr lang="en-AU" dirty="0"/>
              <a:t>    &lt;authorization&gt;</a:t>
            </a:r>
          </a:p>
          <a:p>
            <a:pPr marL="0" indent="0">
              <a:buNone/>
            </a:pPr>
            <a:r>
              <a:rPr lang="en-AU" dirty="0"/>
              <a:t>      &lt;deny users="?" /&gt;</a:t>
            </a:r>
          </a:p>
          <a:p>
            <a:pPr marL="0" indent="0">
              <a:buNone/>
            </a:pPr>
            <a:r>
              <a:rPr lang="en-AU" dirty="0"/>
              <a:t>    &lt;/authorization&gt;</a:t>
            </a:r>
          </a:p>
          <a:p>
            <a:pPr marL="0" indent="0">
              <a:buNone/>
            </a:pPr>
            <a:r>
              <a:rPr lang="en-AU" dirty="0"/>
              <a:t>  &lt;/</a:t>
            </a:r>
            <a:r>
              <a:rPr lang="en-AU" dirty="0" err="1"/>
              <a:t>system.web</a:t>
            </a:r>
            <a:r>
              <a:rPr lang="en-AU" dirty="0"/>
              <a:t>&gt;</a:t>
            </a:r>
          </a:p>
          <a:p>
            <a:pPr marL="0" indent="0">
              <a:buNone/>
            </a:pPr>
            <a:r>
              <a:rPr lang="en-AU" dirty="0"/>
              <a:t>&lt;/location&gt;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081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Technologies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AU" b="1" dirty="0" err="1" smtClean="0"/>
              <a:t>Resharper</a:t>
            </a:r>
            <a:endParaRPr lang="en-AU" b="1" dirty="0" smtClean="0"/>
          </a:p>
          <a:p>
            <a:r>
              <a:rPr lang="en-AU" dirty="0" smtClean="0"/>
              <a:t>Mercurial</a:t>
            </a:r>
            <a:endParaRPr lang="en-AU" dirty="0" smtClean="0"/>
          </a:p>
          <a:p>
            <a:r>
              <a:rPr lang="en-AU" dirty="0" err="1" smtClean="0"/>
              <a:t>TortoiseHg</a:t>
            </a:r>
            <a:endParaRPr lang="en-AU" dirty="0" smtClean="0"/>
          </a:p>
          <a:p>
            <a:r>
              <a:rPr lang="en-AU" dirty="0" err="1" smtClean="0"/>
              <a:t>ASP.Net</a:t>
            </a:r>
            <a:r>
              <a:rPr lang="en-AU" dirty="0" smtClean="0"/>
              <a:t> MVC3 April tools update</a:t>
            </a:r>
          </a:p>
          <a:p>
            <a:r>
              <a:rPr lang="en-AU" dirty="0" err="1" smtClean="0"/>
              <a:t>NuGet</a:t>
            </a:r>
            <a:endParaRPr lang="en-AU" dirty="0" smtClean="0"/>
          </a:p>
          <a:p>
            <a:r>
              <a:rPr lang="en-AU" dirty="0" err="1" smtClean="0"/>
              <a:t>Ninject</a:t>
            </a:r>
            <a:endParaRPr lang="en-AU" dirty="0" smtClean="0"/>
          </a:p>
          <a:p>
            <a:r>
              <a:rPr lang="en-AU" dirty="0" err="1" smtClean="0"/>
              <a:t>nSubstitute</a:t>
            </a:r>
            <a:endParaRPr lang="en-AU" dirty="0" smtClean="0"/>
          </a:p>
          <a:p>
            <a:r>
              <a:rPr lang="en-AU" dirty="0" smtClean="0"/>
              <a:t>Bitbucket.org</a:t>
            </a:r>
            <a:endParaRPr lang="en-AU" dirty="0" smtClean="0"/>
          </a:p>
          <a:p>
            <a:r>
              <a:rPr lang="en-AU" dirty="0" smtClean="0"/>
              <a:t>Appharbor.com</a:t>
            </a:r>
          </a:p>
        </p:txBody>
      </p:sp>
    </p:spTree>
    <p:extLst>
      <p:ext uri="{BB962C8B-B14F-4D97-AF65-F5344CB8AC3E}">
        <p14:creationId xmlns:p14="http://schemas.microsoft.com/office/powerpoint/2010/main" val="15749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Error 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App is running on multiple cloud instances</a:t>
            </a:r>
          </a:p>
          <a:p>
            <a:pPr lvl="1"/>
            <a:r>
              <a:rPr lang="en-AU" dirty="0" smtClean="0"/>
              <a:t>Each server is keeping a local ELMAH log</a:t>
            </a:r>
          </a:p>
          <a:p>
            <a:pPr lvl="1"/>
            <a:r>
              <a:rPr lang="en-AU" dirty="0" smtClean="0"/>
              <a:t>Create a new </a:t>
            </a:r>
            <a:r>
              <a:rPr lang="en-AU" dirty="0" err="1" smtClean="0"/>
              <a:t>AppHarbor</a:t>
            </a:r>
            <a:r>
              <a:rPr lang="en-AU" dirty="0" smtClean="0"/>
              <a:t> database</a:t>
            </a:r>
          </a:p>
          <a:p>
            <a:pPr lvl="1"/>
            <a:r>
              <a:rPr lang="en-AU" dirty="0" smtClean="0"/>
              <a:t>Change </a:t>
            </a:r>
            <a:r>
              <a:rPr lang="en-AU" dirty="0" err="1" smtClean="0"/>
              <a:t>web.config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582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Recap</a:t>
            </a:r>
            <a:endParaRPr lang="en-AU" dirty="0"/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676275" y="1628775"/>
            <a:ext cx="7999413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09788" y="1647825"/>
            <a:ext cx="12700" cy="46720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70375" y="1647825"/>
            <a:ext cx="12700" cy="46720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59525" y="1647825"/>
            <a:ext cx="12700" cy="46720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20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9925" y="2254250"/>
            <a:ext cx="8012113" cy="111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9925" y="2963863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9925" y="3568700"/>
            <a:ext cx="8012113" cy="14288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9925" y="4279900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9925" y="4884738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9925" y="5595938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69925" y="1647825"/>
            <a:ext cx="12700" cy="46720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669338" y="1647825"/>
            <a:ext cx="12700" cy="46720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20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69925" y="1647825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69925" y="6307138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168525" y="1706563"/>
            <a:ext cx="509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Old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27525" y="1706563"/>
            <a:ext cx="6223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New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416675" y="1706563"/>
            <a:ext cx="14369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Technology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28663" y="2309813"/>
            <a:ext cx="8572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Source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68525" y="2309813"/>
            <a:ext cx="13001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Centralised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195736" y="2614613"/>
            <a:ext cx="18557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(TFS / subversion)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327525" y="2309813"/>
            <a:ext cx="6873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DVCS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416675" y="2309813"/>
            <a:ext cx="1207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Mercurial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416675" y="2614613"/>
            <a:ext cx="13353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TortoiseHg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28663" y="2996952"/>
            <a:ext cx="11942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party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Assemblies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168525" y="3021013"/>
            <a:ext cx="11588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libs folder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" name="Rectangle 31"/>
          <p:cNvSpPr>
            <a:spLocks noChangeArrowheads="1"/>
          </p:cNvSpPr>
          <p:nvPr/>
        </p:nvSpPr>
        <p:spPr bwMode="auto">
          <a:xfrm>
            <a:off x="4283968" y="2957463"/>
            <a:ext cx="2120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Assembly repository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32"/>
          <p:cNvSpPr>
            <a:spLocks noChangeArrowheads="1"/>
          </p:cNvSpPr>
          <p:nvPr/>
        </p:nvSpPr>
        <p:spPr bwMode="auto">
          <a:xfrm>
            <a:off x="6416675" y="3021013"/>
            <a:ext cx="8094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NuGet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3"/>
          <p:cNvSpPr>
            <a:spLocks noChangeArrowheads="1"/>
          </p:cNvSpPr>
          <p:nvPr/>
        </p:nvSpPr>
        <p:spPr bwMode="auto">
          <a:xfrm>
            <a:off x="728663" y="3625850"/>
            <a:ext cx="5450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Build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34"/>
          <p:cNvSpPr>
            <a:spLocks noChangeArrowheads="1"/>
          </p:cNvSpPr>
          <p:nvPr/>
        </p:nvSpPr>
        <p:spPr bwMode="auto">
          <a:xfrm>
            <a:off x="2168525" y="3625850"/>
            <a:ext cx="15104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Bob’s machine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36"/>
          <p:cNvSpPr>
            <a:spLocks noChangeArrowheads="1"/>
          </p:cNvSpPr>
          <p:nvPr/>
        </p:nvSpPr>
        <p:spPr bwMode="auto">
          <a:xfrm>
            <a:off x="4327525" y="3625850"/>
            <a:ext cx="7286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Cloud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37"/>
          <p:cNvSpPr>
            <a:spLocks noChangeArrowheads="1"/>
          </p:cNvSpPr>
          <p:nvPr/>
        </p:nvSpPr>
        <p:spPr bwMode="auto">
          <a:xfrm>
            <a:off x="6416675" y="3625850"/>
            <a:ext cx="1349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Appharbor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38"/>
          <p:cNvSpPr>
            <a:spLocks noChangeArrowheads="1"/>
          </p:cNvSpPr>
          <p:nvPr/>
        </p:nvSpPr>
        <p:spPr bwMode="auto">
          <a:xfrm>
            <a:off x="728663" y="4337050"/>
            <a:ext cx="944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Hosting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39"/>
          <p:cNvSpPr>
            <a:spLocks noChangeArrowheads="1"/>
          </p:cNvSpPr>
          <p:nvPr/>
        </p:nvSpPr>
        <p:spPr bwMode="auto">
          <a:xfrm>
            <a:off x="2168525" y="4337050"/>
            <a:ext cx="18034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Local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data center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40"/>
          <p:cNvSpPr>
            <a:spLocks noChangeArrowheads="1"/>
          </p:cNvSpPr>
          <p:nvPr/>
        </p:nvSpPr>
        <p:spPr bwMode="auto">
          <a:xfrm>
            <a:off x="4327525" y="4337050"/>
            <a:ext cx="7286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Cloud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41"/>
          <p:cNvSpPr>
            <a:spLocks noChangeArrowheads="1"/>
          </p:cNvSpPr>
          <p:nvPr/>
        </p:nvSpPr>
        <p:spPr bwMode="auto">
          <a:xfrm>
            <a:off x="6416675" y="4337050"/>
            <a:ext cx="1349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Appharbor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42"/>
          <p:cNvSpPr>
            <a:spLocks noChangeArrowheads="1"/>
          </p:cNvSpPr>
          <p:nvPr/>
        </p:nvSpPr>
        <p:spPr bwMode="auto">
          <a:xfrm>
            <a:off x="728663" y="4941888"/>
            <a:ext cx="14208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deployment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43"/>
          <p:cNvSpPr>
            <a:spLocks noChangeArrowheads="1"/>
          </p:cNvSpPr>
          <p:nvPr/>
        </p:nvSpPr>
        <p:spPr bwMode="auto">
          <a:xfrm>
            <a:off x="2168525" y="4941888"/>
            <a:ext cx="15104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Deploy from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Bob’s machine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46"/>
          <p:cNvSpPr>
            <a:spLocks noChangeArrowheads="1"/>
          </p:cNvSpPr>
          <p:nvPr/>
        </p:nvSpPr>
        <p:spPr bwMode="auto">
          <a:xfrm>
            <a:off x="4327525" y="4941888"/>
            <a:ext cx="1792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auto deployment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(from the cloud)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47"/>
          <p:cNvSpPr>
            <a:spLocks noChangeArrowheads="1"/>
          </p:cNvSpPr>
          <p:nvPr/>
        </p:nvSpPr>
        <p:spPr bwMode="auto">
          <a:xfrm>
            <a:off x="6416675" y="4941888"/>
            <a:ext cx="1349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Appharbor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48"/>
          <p:cNvSpPr>
            <a:spLocks noChangeArrowheads="1"/>
          </p:cNvSpPr>
          <p:nvPr/>
        </p:nvSpPr>
        <p:spPr bwMode="auto">
          <a:xfrm>
            <a:off x="728663" y="5653088"/>
            <a:ext cx="9017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49"/>
          <p:cNvSpPr>
            <a:spLocks noChangeArrowheads="1"/>
          </p:cNvSpPr>
          <p:nvPr/>
        </p:nvSpPr>
        <p:spPr bwMode="auto">
          <a:xfrm>
            <a:off x="2168525" y="5653088"/>
            <a:ext cx="16716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manual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50"/>
          <p:cNvSpPr>
            <a:spLocks noChangeArrowheads="1"/>
          </p:cNvSpPr>
          <p:nvPr/>
        </p:nvSpPr>
        <p:spPr bwMode="auto">
          <a:xfrm>
            <a:off x="4327525" y="5653088"/>
            <a:ext cx="11557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unit tests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51"/>
          <p:cNvSpPr>
            <a:spLocks noChangeArrowheads="1"/>
          </p:cNvSpPr>
          <p:nvPr/>
        </p:nvSpPr>
        <p:spPr bwMode="auto">
          <a:xfrm>
            <a:off x="4327525" y="5957888"/>
            <a:ext cx="3635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&amp;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Rectangle 52"/>
          <p:cNvSpPr>
            <a:spLocks noChangeArrowheads="1"/>
          </p:cNvSpPr>
          <p:nvPr/>
        </p:nvSpPr>
        <p:spPr bwMode="auto">
          <a:xfrm>
            <a:off x="4557713" y="5957888"/>
            <a:ext cx="1006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mocking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53"/>
          <p:cNvSpPr>
            <a:spLocks noChangeArrowheads="1"/>
          </p:cNvSpPr>
          <p:nvPr/>
        </p:nvSpPr>
        <p:spPr bwMode="auto">
          <a:xfrm>
            <a:off x="6416675" y="5653088"/>
            <a:ext cx="8912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Ninject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Rectangle 54"/>
          <p:cNvSpPr>
            <a:spLocks noChangeArrowheads="1"/>
          </p:cNvSpPr>
          <p:nvPr/>
        </p:nvSpPr>
        <p:spPr bwMode="auto">
          <a:xfrm>
            <a:off x="6416675" y="5957888"/>
            <a:ext cx="1432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nSubstitute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7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1" grpId="0"/>
      <p:bldP spid="2048" grpId="0"/>
      <p:bldP spid="2049" grpId="0"/>
      <p:bldP spid="2052" grpId="0"/>
      <p:bldP spid="2054" grpId="0"/>
      <p:bldP spid="2055" grpId="0"/>
      <p:bldP spid="2057" grpId="0"/>
      <p:bldP spid="2058" grpId="0"/>
      <p:bldP spid="2059" grpId="0"/>
      <p:bldP spid="2061" grpId="0"/>
      <p:bldP spid="2064" grpId="0"/>
      <p:bldP spid="2065" grpId="0"/>
      <p:bldP spid="2067" grpId="0"/>
      <p:bldP spid="2068" grpId="0"/>
      <p:bldP spid="2069" grpId="0"/>
      <p:bldP spid="2070" grpId="0"/>
      <p:bldP spid="2071" grpId="0"/>
      <p:bldP spid="207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Bitbucket</a:t>
            </a:r>
            <a:r>
              <a:rPr lang="en-AU" dirty="0" smtClean="0"/>
              <a:t> client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72363"/>
            <a:ext cx="3096344" cy="563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53" y="1272363"/>
            <a:ext cx="3102091" cy="564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3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Checking packages into source control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Is it required to check the packages into source control?</a:t>
            </a:r>
          </a:p>
          <a:p>
            <a:r>
              <a:rPr lang="en-AU" b="1" i="1" dirty="0" err="1" smtClean="0"/>
              <a:t>Nuget</a:t>
            </a:r>
            <a:r>
              <a:rPr lang="en-AU" i="1" dirty="0" smtClean="0"/>
              <a:t> install </a:t>
            </a:r>
            <a:r>
              <a:rPr lang="en-AU" i="1" dirty="0" err="1" smtClean="0"/>
              <a:t>packages.config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4812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paradigms</a:t>
            </a:r>
            <a:endParaRPr lang="en-A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582647"/>
              </p:ext>
            </p:extLst>
          </p:nvPr>
        </p:nvGraphicFramePr>
        <p:xfrm>
          <a:off x="611560" y="1772814"/>
          <a:ext cx="7999119" cy="4552860"/>
        </p:xfrm>
        <a:graphic>
          <a:graphicData uri="http://schemas.openxmlformats.org/drawingml/2006/table">
            <a:tbl>
              <a:tblPr/>
              <a:tblGrid>
                <a:gridCol w="1440160"/>
                <a:gridCol w="2160240"/>
                <a:gridCol w="2089406"/>
                <a:gridCol w="2309313"/>
              </a:tblGrid>
              <a:tr h="604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</a:rPr>
                        <a:t>Old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</a:rPr>
                        <a:t>New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</a:rPr>
                        <a:t>Technology</a:t>
                      </a:r>
                      <a:endParaRPr lang="en-US" sz="2000" b="1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</a:rPr>
                        <a:t>Source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/>
                        </a:rPr>
                        <a:t>Centralised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 </a:t>
                      </a:r>
                      <a:endParaRPr lang="en-US" sz="2000" dirty="0" smtClean="0">
                        <a:effectLst/>
                        <a:latin typeface="Calibri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TFS / subversion)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</a:rPr>
                        <a:t>DVCS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Mercurial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Calibri"/>
                        </a:rPr>
                        <a:t>TortoiseHg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</a:rPr>
                        <a:t>assemblies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</a:rPr>
                        <a:t>libs folder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</a:rPr>
                        <a:t>Nuget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Calibri"/>
                        </a:rPr>
                        <a:t>Nuget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</a:rPr>
                        <a:t>Build*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Bobs machine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</a:rPr>
                        <a:t>Cloud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Calibri"/>
                        </a:rPr>
                        <a:t>Appharbor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</a:rPr>
                        <a:t>Hosting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Local data 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center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</a:rPr>
                        <a:t>Cloud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+mn-lt"/>
                        </a:rPr>
                        <a:t>Appharbor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</a:rPr>
                        <a:t>deployment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Deploy from Bob’s machine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</a:rPr>
                        <a:t>auto deployment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+mn-lt"/>
                        </a:rPr>
                        <a:t>Appharbor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</a:rPr>
                        <a:t>Testing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</a:rPr>
                        <a:t>manual testing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</a:rPr>
                        <a:t>unit tests </a:t>
                      </a:r>
                      <a:endParaRPr lang="en-US" sz="2000" dirty="0" smtClean="0">
                        <a:effectLst/>
                        <a:latin typeface="Calibri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&amp; 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mocking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Calibri"/>
                        </a:rPr>
                        <a:t>Ninject</a:t>
                      </a:r>
                      <a:endParaRPr lang="en-US" sz="2000" dirty="0" smtClean="0">
                        <a:effectLst/>
                        <a:latin typeface="Calibri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Calibri"/>
                        </a:rPr>
                        <a:t>nSubstitute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paradigms</a:t>
            </a:r>
            <a:endParaRPr lang="en-AU" dirty="0"/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676275" y="1628775"/>
            <a:ext cx="7999413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09788" y="1647825"/>
            <a:ext cx="12700" cy="46720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70375" y="1647825"/>
            <a:ext cx="12700" cy="46720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59525" y="1647825"/>
            <a:ext cx="12700" cy="46720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9925" y="2254250"/>
            <a:ext cx="8012113" cy="111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9925" y="2963863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9925" y="3568700"/>
            <a:ext cx="8012113" cy="14288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9925" y="4279900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9925" y="4884738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9925" y="5595938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69925" y="1647825"/>
            <a:ext cx="12700" cy="46720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669338" y="1647825"/>
            <a:ext cx="12700" cy="46720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69925" y="1647825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69925" y="6307138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168525" y="1706563"/>
            <a:ext cx="509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Old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27525" y="1706563"/>
            <a:ext cx="6223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New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416675" y="1706563"/>
            <a:ext cx="13509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Technology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28663" y="2309813"/>
            <a:ext cx="8572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Source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68525" y="2309813"/>
            <a:ext cx="13001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Centralised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195736" y="2614613"/>
            <a:ext cx="18557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(TFS / subversion)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327525" y="2309813"/>
            <a:ext cx="6873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DVCS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416675" y="2309813"/>
            <a:ext cx="1133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Mercurial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416675" y="2614613"/>
            <a:ext cx="1260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TortoiseHg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28663" y="2996952"/>
            <a:ext cx="11942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party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Assemblies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168525" y="3021013"/>
            <a:ext cx="11588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libs folder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" name="Rectangle 31"/>
          <p:cNvSpPr>
            <a:spLocks noChangeArrowheads="1"/>
          </p:cNvSpPr>
          <p:nvPr/>
        </p:nvSpPr>
        <p:spPr bwMode="auto">
          <a:xfrm>
            <a:off x="4283968" y="2957463"/>
            <a:ext cx="2120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Assembly repository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32"/>
          <p:cNvSpPr>
            <a:spLocks noChangeArrowheads="1"/>
          </p:cNvSpPr>
          <p:nvPr/>
        </p:nvSpPr>
        <p:spPr bwMode="auto">
          <a:xfrm>
            <a:off x="6416675" y="3021013"/>
            <a:ext cx="6751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NuGet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3"/>
          <p:cNvSpPr>
            <a:spLocks noChangeArrowheads="1"/>
          </p:cNvSpPr>
          <p:nvPr/>
        </p:nvSpPr>
        <p:spPr bwMode="auto">
          <a:xfrm>
            <a:off x="728663" y="3625850"/>
            <a:ext cx="5450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Build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34"/>
          <p:cNvSpPr>
            <a:spLocks noChangeArrowheads="1"/>
          </p:cNvSpPr>
          <p:nvPr/>
        </p:nvSpPr>
        <p:spPr bwMode="auto">
          <a:xfrm>
            <a:off x="2168525" y="3625850"/>
            <a:ext cx="15104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Bob’s machine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36"/>
          <p:cNvSpPr>
            <a:spLocks noChangeArrowheads="1"/>
          </p:cNvSpPr>
          <p:nvPr/>
        </p:nvSpPr>
        <p:spPr bwMode="auto">
          <a:xfrm>
            <a:off x="4327525" y="3625850"/>
            <a:ext cx="7286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Cloud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37"/>
          <p:cNvSpPr>
            <a:spLocks noChangeArrowheads="1"/>
          </p:cNvSpPr>
          <p:nvPr/>
        </p:nvSpPr>
        <p:spPr bwMode="auto">
          <a:xfrm>
            <a:off x="6416675" y="3625850"/>
            <a:ext cx="12493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Appharbor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38"/>
          <p:cNvSpPr>
            <a:spLocks noChangeArrowheads="1"/>
          </p:cNvSpPr>
          <p:nvPr/>
        </p:nvSpPr>
        <p:spPr bwMode="auto">
          <a:xfrm>
            <a:off x="728663" y="4337050"/>
            <a:ext cx="944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Hosting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39"/>
          <p:cNvSpPr>
            <a:spLocks noChangeArrowheads="1"/>
          </p:cNvSpPr>
          <p:nvPr/>
        </p:nvSpPr>
        <p:spPr bwMode="auto">
          <a:xfrm>
            <a:off x="2168525" y="4337050"/>
            <a:ext cx="18034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Local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data center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40"/>
          <p:cNvSpPr>
            <a:spLocks noChangeArrowheads="1"/>
          </p:cNvSpPr>
          <p:nvPr/>
        </p:nvSpPr>
        <p:spPr bwMode="auto">
          <a:xfrm>
            <a:off x="4327525" y="4337050"/>
            <a:ext cx="7286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Cloud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41"/>
          <p:cNvSpPr>
            <a:spLocks noChangeArrowheads="1"/>
          </p:cNvSpPr>
          <p:nvPr/>
        </p:nvSpPr>
        <p:spPr bwMode="auto">
          <a:xfrm>
            <a:off x="6416675" y="4337050"/>
            <a:ext cx="12493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Appharbor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42"/>
          <p:cNvSpPr>
            <a:spLocks noChangeArrowheads="1"/>
          </p:cNvSpPr>
          <p:nvPr/>
        </p:nvSpPr>
        <p:spPr bwMode="auto">
          <a:xfrm>
            <a:off x="728663" y="4941888"/>
            <a:ext cx="14208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deployment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43"/>
          <p:cNvSpPr>
            <a:spLocks noChangeArrowheads="1"/>
          </p:cNvSpPr>
          <p:nvPr/>
        </p:nvSpPr>
        <p:spPr bwMode="auto">
          <a:xfrm>
            <a:off x="2168525" y="4941888"/>
            <a:ext cx="15104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Deploy from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Bob’s machine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46"/>
          <p:cNvSpPr>
            <a:spLocks noChangeArrowheads="1"/>
          </p:cNvSpPr>
          <p:nvPr/>
        </p:nvSpPr>
        <p:spPr bwMode="auto">
          <a:xfrm>
            <a:off x="4327525" y="4941888"/>
            <a:ext cx="1792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auto deployment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(from the cloud)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47"/>
          <p:cNvSpPr>
            <a:spLocks noChangeArrowheads="1"/>
          </p:cNvSpPr>
          <p:nvPr/>
        </p:nvSpPr>
        <p:spPr bwMode="auto">
          <a:xfrm>
            <a:off x="6416675" y="4941888"/>
            <a:ext cx="12493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Appharbor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48"/>
          <p:cNvSpPr>
            <a:spLocks noChangeArrowheads="1"/>
          </p:cNvSpPr>
          <p:nvPr/>
        </p:nvSpPr>
        <p:spPr bwMode="auto">
          <a:xfrm>
            <a:off x="728663" y="5653088"/>
            <a:ext cx="9017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49"/>
          <p:cNvSpPr>
            <a:spLocks noChangeArrowheads="1"/>
          </p:cNvSpPr>
          <p:nvPr/>
        </p:nvSpPr>
        <p:spPr bwMode="auto">
          <a:xfrm>
            <a:off x="2168525" y="5653088"/>
            <a:ext cx="16716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manual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50"/>
          <p:cNvSpPr>
            <a:spLocks noChangeArrowheads="1"/>
          </p:cNvSpPr>
          <p:nvPr/>
        </p:nvSpPr>
        <p:spPr bwMode="auto">
          <a:xfrm>
            <a:off x="4327525" y="5653088"/>
            <a:ext cx="11557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unit tests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51"/>
          <p:cNvSpPr>
            <a:spLocks noChangeArrowheads="1"/>
          </p:cNvSpPr>
          <p:nvPr/>
        </p:nvSpPr>
        <p:spPr bwMode="auto">
          <a:xfrm>
            <a:off x="4327525" y="5957888"/>
            <a:ext cx="3635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&amp;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Rectangle 52"/>
          <p:cNvSpPr>
            <a:spLocks noChangeArrowheads="1"/>
          </p:cNvSpPr>
          <p:nvPr/>
        </p:nvSpPr>
        <p:spPr bwMode="auto">
          <a:xfrm>
            <a:off x="4557713" y="5957888"/>
            <a:ext cx="1006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mocking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53"/>
          <p:cNvSpPr>
            <a:spLocks noChangeArrowheads="1"/>
          </p:cNvSpPr>
          <p:nvPr/>
        </p:nvSpPr>
        <p:spPr bwMode="auto">
          <a:xfrm>
            <a:off x="6416675" y="5653088"/>
            <a:ext cx="869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Ninject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Rectangle 54"/>
          <p:cNvSpPr>
            <a:spLocks noChangeArrowheads="1"/>
          </p:cNvSpPr>
          <p:nvPr/>
        </p:nvSpPr>
        <p:spPr bwMode="auto">
          <a:xfrm>
            <a:off x="6416675" y="5957888"/>
            <a:ext cx="1325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nSubstitute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1" grpId="0"/>
      <p:bldP spid="2048" grpId="0"/>
      <p:bldP spid="2049" grpId="0"/>
      <p:bldP spid="2052" grpId="0"/>
      <p:bldP spid="2054" grpId="0"/>
      <p:bldP spid="2055" grpId="0"/>
      <p:bldP spid="2057" grpId="0"/>
      <p:bldP spid="2058" grpId="0"/>
      <p:bldP spid="2059" grpId="0"/>
      <p:bldP spid="2061" grpId="0"/>
      <p:bldP spid="2064" grpId="0"/>
      <p:bldP spid="2065" grpId="0"/>
      <p:bldP spid="2067" grpId="0"/>
      <p:bldP spid="2068" grpId="0"/>
      <p:bldP spid="2069" grpId="0"/>
      <p:bldP spid="2070" grpId="0"/>
      <p:bldP spid="2071" grpId="0"/>
      <p:bldP spid="20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TFS </a:t>
            </a:r>
            <a:r>
              <a:rPr lang="en-AU" dirty="0" err="1"/>
              <a:t>vs</a:t>
            </a:r>
            <a:r>
              <a:rPr lang="en-AU" dirty="0"/>
              <a:t> DVCS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TFS: Everyone pushes and pulls from the TFS server</a:t>
            </a:r>
          </a:p>
        </p:txBody>
      </p:sp>
      <p:pic>
        <p:nvPicPr>
          <p:cNvPr id="21506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39865"/>
            <a:ext cx="1152128" cy="12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dave\AppData\Local\Microsoft\Windows\Temporary Internet Files\Content.IE5\VE0KW25U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84" y="256490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408" y="5139513"/>
            <a:ext cx="1152128" cy="12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32" y="5139512"/>
            <a:ext cx="1152128" cy="12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21506" idx="0"/>
          </p:cNvCxnSpPr>
          <p:nvPr/>
        </p:nvCxnSpPr>
        <p:spPr>
          <a:xfrm flipV="1">
            <a:off x="2555776" y="4279404"/>
            <a:ext cx="1656184" cy="8604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flipV="1">
            <a:off x="4429472" y="4279404"/>
            <a:ext cx="0" cy="8601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</p:cNvCxnSpPr>
          <p:nvPr/>
        </p:nvCxnSpPr>
        <p:spPr>
          <a:xfrm flipH="1" flipV="1">
            <a:off x="4717504" y="4279404"/>
            <a:ext cx="1728192" cy="8601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AU" dirty="0" smtClean="0"/>
              <a:t>TFS </a:t>
            </a:r>
            <a:r>
              <a:rPr lang="en-AU" dirty="0" err="1" smtClean="0"/>
              <a:t>vs</a:t>
            </a:r>
            <a:r>
              <a:rPr lang="en-AU" dirty="0" smtClean="0"/>
              <a:t> DVCS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n-AU" dirty="0" smtClean="0"/>
              <a:t>DVCS Workflow</a:t>
            </a:r>
            <a:endParaRPr lang="en-AU" dirty="0"/>
          </a:p>
          <a:p>
            <a:pPr lvl="1"/>
            <a:r>
              <a:rPr lang="en-AU" dirty="0"/>
              <a:t>Check in to your local repository regularly</a:t>
            </a:r>
          </a:p>
          <a:p>
            <a:pPr lvl="1"/>
            <a:r>
              <a:rPr lang="en-AU" dirty="0" smtClean="0"/>
              <a:t>Push </a:t>
            </a:r>
            <a:r>
              <a:rPr lang="en-AU" dirty="0"/>
              <a:t>your changes to a higher level repository</a:t>
            </a:r>
          </a:p>
          <a:p>
            <a:endParaRPr lang="en-AU" dirty="0"/>
          </a:p>
        </p:txBody>
      </p:sp>
      <p:pic>
        <p:nvPicPr>
          <p:cNvPr id="5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4" y="5867527"/>
            <a:ext cx="677442" cy="7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ave\AppData\Local\Microsoft\Windows\Temporary Internet Files\Content.IE5\VE0KW25U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00" y="364522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22531" idx="0"/>
            <a:endCxn id="6" idx="2"/>
          </p:cNvCxnSpPr>
          <p:nvPr/>
        </p:nvCxnSpPr>
        <p:spPr>
          <a:xfrm flipV="1">
            <a:off x="1217130" y="4653340"/>
            <a:ext cx="1049126" cy="512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Users\dave\AppData\Local\Microsoft\Windows\Temporary Internet Files\Content.IE5\VE0KW25U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>
            <a:stCxn id="6" idx="3"/>
            <a:endCxn id="30" idx="2"/>
          </p:cNvCxnSpPr>
          <p:nvPr/>
        </p:nvCxnSpPr>
        <p:spPr>
          <a:xfrm flipV="1">
            <a:off x="2770312" y="3645024"/>
            <a:ext cx="1729680" cy="5042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0" idx="1"/>
            <a:endCxn id="30" idx="2"/>
          </p:cNvCxnSpPr>
          <p:nvPr/>
        </p:nvCxnSpPr>
        <p:spPr>
          <a:xfrm flipH="1" flipV="1">
            <a:off x="4499992" y="3645024"/>
            <a:ext cx="1800200" cy="5042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Picture 3" descr="C:\Users\dave\AppData\Local\Microsoft\Windows\Temporary Internet Files\Content.IE5\LK8V1K2N\MC90043153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6" y="5165927"/>
            <a:ext cx="764847" cy="5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67527"/>
            <a:ext cx="677442" cy="7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Arrow Connector 50"/>
          <p:cNvCxnSpPr>
            <a:stCxn id="52" idx="0"/>
            <a:endCxn id="6" idx="2"/>
          </p:cNvCxnSpPr>
          <p:nvPr/>
        </p:nvCxnSpPr>
        <p:spPr>
          <a:xfrm flipH="1" flipV="1">
            <a:off x="2266256" y="4653340"/>
            <a:ext cx="19765" cy="512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" descr="C:\Users\dave\AppData\Local\Microsoft\Windows\Temporary Internet Files\Content.IE5\LK8V1K2N\MC90043153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97" y="5165927"/>
            <a:ext cx="764847" cy="5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54" y="5867527"/>
            <a:ext cx="677442" cy="7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Arrow Connector 53"/>
          <p:cNvCxnSpPr>
            <a:stCxn id="55" idx="0"/>
            <a:endCxn id="6" idx="2"/>
          </p:cNvCxnSpPr>
          <p:nvPr/>
        </p:nvCxnSpPr>
        <p:spPr>
          <a:xfrm flipH="1" flipV="1">
            <a:off x="2266256" y="4653340"/>
            <a:ext cx="1059225" cy="512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" descr="C:\Users\dave\AppData\Local\Microsoft\Windows\Temporary Internet Files\Content.IE5\LK8V1K2N\MC90043153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57" y="5165927"/>
            <a:ext cx="764847" cy="5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06" y="5867527"/>
            <a:ext cx="677442" cy="7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dave\AppData\Local\Microsoft\Windows\Temporary Internet Files\Content.IE5\VE0KW25U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22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Straight Arrow Connector 60"/>
          <p:cNvCxnSpPr>
            <a:stCxn id="62" idx="0"/>
            <a:endCxn id="60" idx="2"/>
          </p:cNvCxnSpPr>
          <p:nvPr/>
        </p:nvCxnSpPr>
        <p:spPr>
          <a:xfrm flipV="1">
            <a:off x="5755122" y="4653340"/>
            <a:ext cx="1049126" cy="512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3" descr="C:\Users\dave\AppData\Local\Microsoft\Windows\Temporary Internet Files\Content.IE5\LK8V1K2N\MC90043153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98" y="5165927"/>
            <a:ext cx="764847" cy="5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96" y="5867527"/>
            <a:ext cx="677442" cy="7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Arrow Connector 63"/>
          <p:cNvCxnSpPr>
            <a:stCxn id="65" idx="0"/>
            <a:endCxn id="60" idx="2"/>
          </p:cNvCxnSpPr>
          <p:nvPr/>
        </p:nvCxnSpPr>
        <p:spPr>
          <a:xfrm flipH="1" flipV="1">
            <a:off x="6804248" y="4653340"/>
            <a:ext cx="19765" cy="512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3" descr="C:\Users\dave\AppData\Local\Microsoft\Windows\Temporary Internet Files\Content.IE5\LK8V1K2N\MC90043153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89" y="5165927"/>
            <a:ext cx="764847" cy="5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46" y="5867527"/>
            <a:ext cx="677442" cy="7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Straight Arrow Connector 66"/>
          <p:cNvCxnSpPr>
            <a:stCxn id="68" idx="0"/>
            <a:endCxn id="60" idx="2"/>
          </p:cNvCxnSpPr>
          <p:nvPr/>
        </p:nvCxnSpPr>
        <p:spPr>
          <a:xfrm flipH="1" flipV="1">
            <a:off x="6804248" y="4653340"/>
            <a:ext cx="1059225" cy="512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3" descr="C:\Users\dave\AppData\Local\Microsoft\Windows\Temporary Internet Files\Content.IE5\LK8V1K2N\MC90043153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49" y="5165927"/>
            <a:ext cx="764847" cy="5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683568" y="3851756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Melbourne</a:t>
            </a:r>
          </a:p>
          <a:p>
            <a:pPr algn="ctr"/>
            <a:r>
              <a:rPr lang="en-AU" dirty="0" smtClean="0"/>
              <a:t>team</a:t>
            </a:r>
            <a:endParaRPr lang="en-AU" dirty="0"/>
          </a:p>
        </p:txBody>
      </p:sp>
      <p:sp>
        <p:nvSpPr>
          <p:cNvPr id="75" name="TextBox 74"/>
          <p:cNvSpPr txBox="1"/>
          <p:nvPr/>
        </p:nvSpPr>
        <p:spPr>
          <a:xfrm>
            <a:off x="7123138" y="3851756"/>
            <a:ext cx="903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Sydney </a:t>
            </a:r>
          </a:p>
          <a:p>
            <a:pPr algn="ctr"/>
            <a:r>
              <a:rPr lang="en-AU" dirty="0" smtClean="0"/>
              <a:t>team</a:t>
            </a:r>
            <a:endParaRPr lang="en-AU" dirty="0"/>
          </a:p>
        </p:txBody>
      </p:sp>
      <p:sp>
        <p:nvSpPr>
          <p:cNvPr id="76" name="TextBox 75"/>
          <p:cNvSpPr txBox="1"/>
          <p:nvPr/>
        </p:nvSpPr>
        <p:spPr>
          <a:xfrm>
            <a:off x="2762906" y="2817802"/>
            <a:ext cx="1311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Corporation</a:t>
            </a:r>
          </a:p>
          <a:p>
            <a:pPr algn="ctr"/>
            <a:r>
              <a:rPr lang="en-AU" dirty="0" smtClean="0"/>
              <a:t>repository</a:t>
            </a:r>
            <a:endParaRPr lang="en-AU" dirty="0"/>
          </a:p>
        </p:txBody>
      </p:sp>
      <p:pic>
        <p:nvPicPr>
          <p:cNvPr id="79" name="Picture 3" descr="C:\Users\dave\AppData\Local\Microsoft\Windows\Temporary Internet Files\Content.IE5\VE0KW25U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5943980" y="2494637"/>
            <a:ext cx="1288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Production</a:t>
            </a:r>
          </a:p>
          <a:p>
            <a:pPr algn="ctr"/>
            <a:r>
              <a:rPr lang="en-AU" dirty="0" smtClean="0"/>
              <a:t>web server</a:t>
            </a:r>
            <a:endParaRPr lang="en-AU" dirty="0"/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4788024" y="2924944"/>
            <a:ext cx="548182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1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/>
      <p:bldP spid="76" grpId="0"/>
      <p:bldP spid="8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6366</TotalTime>
  <Words>1073</Words>
  <Application>Microsoft Office PowerPoint</Application>
  <PresentationFormat>On-screen Show (4:3)</PresentationFormat>
  <Paragraphs>379</Paragraphs>
  <Slides>53</Slides>
  <Notes>0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New development workflow</vt:lpstr>
      <vt:lpstr>Windows Phone 7 apps</vt:lpstr>
      <vt:lpstr>http://tinyurl.com/BurelaAzureBook</vt:lpstr>
      <vt:lpstr>Goal for today’s presentation</vt:lpstr>
      <vt:lpstr>Technologies</vt:lpstr>
      <vt:lpstr>Current paradigms</vt:lpstr>
      <vt:lpstr>Current paradigms</vt:lpstr>
      <vt:lpstr>TFS vs DVCS</vt:lpstr>
      <vt:lpstr>TFS vs DVCS</vt:lpstr>
      <vt:lpstr>Git Vs. Mercurial</vt:lpstr>
      <vt:lpstr>Mercurial</vt:lpstr>
      <vt:lpstr>Mercurial Demo</vt:lpstr>
      <vt:lpstr>Mercurial Demo</vt:lpstr>
      <vt:lpstr>Mercurial Demo</vt:lpstr>
      <vt:lpstr>Mercurial Demo</vt:lpstr>
      <vt:lpstr>Mercurial Demo</vt:lpstr>
      <vt:lpstr>Mercurial Demo</vt:lpstr>
      <vt:lpstr>Mercurial Demo</vt:lpstr>
      <vt:lpstr>Mercurial Demo</vt:lpstr>
      <vt:lpstr>Mercurial Demo</vt:lpstr>
      <vt:lpstr>Creating the website</vt:lpstr>
      <vt:lpstr>Creating the website</vt:lpstr>
      <vt:lpstr>Creating the website</vt:lpstr>
      <vt:lpstr>Creating the website</vt:lpstr>
      <vt:lpstr>Using a data repository</vt:lpstr>
      <vt:lpstr>Using a data repository</vt:lpstr>
      <vt:lpstr>Inversion of control &amp; Dependency Injection</vt:lpstr>
      <vt:lpstr>Ninject</vt:lpstr>
      <vt:lpstr>3rd party assemblies</vt:lpstr>
      <vt:lpstr>3rd party assemblies</vt:lpstr>
      <vt:lpstr>Introducing NuGet</vt:lpstr>
      <vt:lpstr>Introducing NuGet</vt:lpstr>
      <vt:lpstr>Introducing NuGet</vt:lpstr>
      <vt:lpstr>Introducing NuGet</vt:lpstr>
      <vt:lpstr>Introducing NuGet</vt:lpstr>
      <vt:lpstr>Introducing NuGet</vt:lpstr>
      <vt:lpstr>Introducing NuGet</vt:lpstr>
      <vt:lpstr>Website</vt:lpstr>
      <vt:lpstr>Inversion of control &amp; Dependency Injection</vt:lpstr>
      <vt:lpstr>Mocking with nSubstitute</vt:lpstr>
      <vt:lpstr>PowerPoint Presentation</vt:lpstr>
      <vt:lpstr>Pushing to BitBucket</vt:lpstr>
      <vt:lpstr>Hosting on AppHarbor</vt:lpstr>
      <vt:lpstr>HTML5 validation</vt:lpstr>
      <vt:lpstr>Break the build</vt:lpstr>
      <vt:lpstr>Website authentication</vt:lpstr>
      <vt:lpstr>Error logging</vt:lpstr>
      <vt:lpstr>Error logging</vt:lpstr>
      <vt:lpstr>Error logging</vt:lpstr>
      <vt:lpstr>Error logging</vt:lpstr>
      <vt:lpstr>Recap</vt:lpstr>
      <vt:lpstr>Bitbucket client</vt:lpstr>
      <vt:lpstr>Checking packages into source control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development workflow</dc:title>
  <dc:creator>dave</dc:creator>
  <cp:lastModifiedBy>dave</cp:lastModifiedBy>
  <cp:revision>137</cp:revision>
  <dcterms:created xsi:type="dcterms:W3CDTF">2011-05-22T04:40:10Z</dcterms:created>
  <dcterms:modified xsi:type="dcterms:W3CDTF">2011-05-27T21:19:02Z</dcterms:modified>
</cp:coreProperties>
</file>